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13412-AA74-DEAA-DB61-EDC41BAE9FE1}" v="1153" dt="2024-05-27T00:14:48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0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4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7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42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7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60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8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4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6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1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2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2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52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1656930@N03/16670507087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ucket of popcorn and a drink in a movie theater&#10;&#10;Description automatically generated">
            <a:extLst>
              <a:ext uri="{FF2B5EF4-FFF2-40B4-BE49-F238E27FC236}">
                <a16:creationId xmlns:a16="http://schemas.microsoft.com/office/drawing/2014/main" id="{381F6015-9FB2-437D-CDB4-D2F5134CA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6" name="Content Placeholder 15" descr="A logo with a camera lens&#10;&#10;Description automatically generated">
            <a:extLst>
              <a:ext uri="{FF2B5EF4-FFF2-40B4-BE49-F238E27FC236}">
                <a16:creationId xmlns:a16="http://schemas.microsoft.com/office/drawing/2014/main" id="{5FC6E1EA-EAB6-98DE-6BC9-1F55A56D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9796" y="612867"/>
            <a:ext cx="3046020" cy="3090553"/>
          </a:xfrm>
        </p:spPr>
      </p:pic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3604A74-AABC-29B0-0C63-1CDE5B19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7" y="492640"/>
            <a:ext cx="6096000" cy="1666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EB25D8-0E0E-B4D7-AFDC-C5F2480A5CBF}"/>
              </a:ext>
            </a:extLst>
          </p:cNvPr>
          <p:cNvSpPr txBox="1"/>
          <p:nvPr/>
        </p:nvSpPr>
        <p:spPr>
          <a:xfrm>
            <a:off x="292843" y="5158513"/>
            <a:ext cx="41465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Članovi</a:t>
            </a:r>
            <a:r>
              <a:rPr lang="en-US" b="1" dirty="0"/>
              <a:t> </a:t>
            </a:r>
            <a:r>
              <a:rPr lang="en-US" b="1" err="1"/>
              <a:t>ekipe</a:t>
            </a:r>
            <a:r>
              <a:rPr lang="en-US" b="1" dirty="0"/>
              <a:t>: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Adi </a:t>
            </a:r>
            <a:r>
              <a:rPr lang="en-US" dirty="0" err="1"/>
              <a:t>Drakovac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Adnan Dervišević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Arman </a:t>
            </a:r>
            <a:r>
              <a:rPr lang="en-US" dirty="0" err="1"/>
              <a:t>Bašović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Benjamin Hadžihasa</a:t>
            </a:r>
            <a:r>
              <a:rPr lang="en-US" dirty="0">
                <a:solidFill>
                  <a:schemeClr val="bg1"/>
                </a:solidFill>
              </a:rPr>
              <a:t>nović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8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A2AC-2736-4EE6-9A57-D76BE324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4E90-7148-EC7D-0253-72AB830FD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30" y="917424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5. Dependency Inversion Principle</a:t>
            </a:r>
            <a:r>
              <a:rPr lang="en-US" dirty="0">
                <a:ea typeface="+mn-lt"/>
                <a:cs typeface="+mn-lt"/>
              </a:rPr>
              <a:t> - Princip </a:t>
            </a:r>
            <a:r>
              <a:rPr lang="en-US" err="1">
                <a:ea typeface="+mn-lt"/>
                <a:cs typeface="+mn-lt"/>
              </a:rPr>
              <a:t>inverzije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Princip </a:t>
            </a:r>
            <a:r>
              <a:rPr lang="en-US" err="1">
                <a:ea typeface="+mn-lt"/>
                <a:cs typeface="+mn-lt"/>
              </a:rPr>
              <a:t>inverzije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kaže</a:t>
            </a:r>
            <a:r>
              <a:rPr lang="en-US" dirty="0">
                <a:ea typeface="+mn-lt"/>
                <a:cs typeface="+mn-lt"/>
              </a:rPr>
              <a:t> da ne </a:t>
            </a:r>
            <a:r>
              <a:rPr lang="en-US" err="1">
                <a:ea typeface="+mn-lt"/>
                <a:cs typeface="+mn-lt"/>
              </a:rPr>
              <a:t>treba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ovisiti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konkretnih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Princip je </a:t>
            </a:r>
            <a:r>
              <a:rPr lang="en-US" err="1">
                <a:ea typeface="+mn-lt"/>
                <a:cs typeface="+mn-lt"/>
              </a:rPr>
              <a:t>zadovoljen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zavise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apstraktnih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apstraktnu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transakcija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rezervacijom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kupovinom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zauzetosti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sjedišta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5" name="Graphic 4" descr="Principles Solid Vector SVG Icon - SVG Repo">
            <a:extLst>
              <a:ext uri="{FF2B5EF4-FFF2-40B4-BE49-F238E27FC236}">
                <a16:creationId xmlns:a16="http://schemas.microsoft.com/office/drawing/2014/main" id="{B84AC713-A412-F36C-AC09-605E814D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1E75-6C16-6F66-2830-0F87B277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6" y="995190"/>
            <a:ext cx="3071450" cy="1630700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MVC DIJAGRAM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77A51-FEB6-C4DE-1CBC-A7D73D5CE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139" y="199453"/>
            <a:ext cx="9512642" cy="6455883"/>
          </a:xfrm>
        </p:spPr>
      </p:pic>
      <p:pic>
        <p:nvPicPr>
          <p:cNvPr id="5" name="Picture 4" descr="MVC Architecture: A Tutorial For Beginners - Simplilearn">
            <a:extLst>
              <a:ext uri="{FF2B5EF4-FFF2-40B4-BE49-F238E27FC236}">
                <a16:creationId xmlns:a16="http://schemas.microsoft.com/office/drawing/2014/main" id="{CD2AE1B2-925B-BF0C-8846-9D9B863A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33" y="2724235"/>
            <a:ext cx="1932018" cy="18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77B-FC16-A80C-54A1-2AFE001A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sekvenci</a:t>
            </a:r>
            <a:endParaRPr lang="en-US" dirty="0" err="1"/>
          </a:p>
        </p:txBody>
      </p:sp>
      <p:pic>
        <p:nvPicPr>
          <p:cNvPr id="5" name="Content Placeholder 4" descr="Cogwheel, diagram, formula, logic, sequence icon - Download on Iconfinder">
            <a:extLst>
              <a:ext uri="{FF2B5EF4-FFF2-40B4-BE49-F238E27FC236}">
                <a16:creationId xmlns:a16="http://schemas.microsoft.com/office/drawing/2014/main" id="{5F9162F0-D3D2-CEAC-4F09-B30765584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544" y="2272771"/>
            <a:ext cx="3636962" cy="3636962"/>
          </a:xfr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50BC8B-B5B3-2634-E518-E5BB2088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79" y="636925"/>
            <a:ext cx="5334054" cy="55902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27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2DB4-488C-91C6-3EB7-03C01901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ERD </a:t>
            </a:r>
            <a:r>
              <a:rPr lang="en-US" dirty="0" err="1">
                <a:ea typeface="Calibri Light"/>
                <a:cs typeface="Calibri Light"/>
              </a:rPr>
              <a:t>Dijagram</a:t>
            </a:r>
            <a:endParaRPr lang="en-US" dirty="0" err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FA2AA6-6776-FA19-3024-EC06541CB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8" name="Picture 7" descr="Erd, entity, relationship, diagram, modeling icon - Download on Iconfinder">
            <a:extLst>
              <a:ext uri="{FF2B5EF4-FFF2-40B4-BE49-F238E27FC236}">
                <a16:creationId xmlns:a16="http://schemas.microsoft.com/office/drawing/2014/main" id="{24871880-A74A-D527-D93E-6CEB68B5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57" y="215718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6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CE0E-F031-C0BD-532C-8323DAC9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06829"/>
            <a:ext cx="10131425" cy="1456267"/>
          </a:xfrm>
        </p:spPr>
        <p:txBody>
          <a:bodyPr/>
          <a:lstStyle/>
          <a:p>
            <a:pPr algn="ctr"/>
            <a:r>
              <a:rPr lang="en-US" err="1">
                <a:ea typeface="Calibri Light"/>
                <a:cs typeface="Calibri Light"/>
              </a:rPr>
              <a:t>Strukturalni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patterni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7AB4-576C-51FC-E806-14B6764C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5" y="3187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Adapter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Svrha</a:t>
            </a:r>
            <a:r>
              <a:rPr lang="en-US" dirty="0">
                <a:ea typeface="+mn-lt"/>
                <a:cs typeface="+mn-lt"/>
              </a:rPr>
              <a:t> Adapter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-a je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širu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upotrebu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nadograditi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sortiranje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visini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slučajevima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Kreirat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IOcjeneKomentariSort</a:t>
            </a:r>
            <a:r>
              <a:rPr lang="en-US" dirty="0">
                <a:ea typeface="+mn-lt"/>
                <a:cs typeface="+mn-lt"/>
              </a:rPr>
              <a:t>” koji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getOcjeneSort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Najmladje</a:t>
            </a:r>
            <a:r>
              <a:rPr lang="en-US" dirty="0">
                <a:ea typeface="+mn-lt"/>
                <a:cs typeface="+mn-lt"/>
              </a:rPr>
              <a:t>(), </a:t>
            </a:r>
            <a:r>
              <a:rPr lang="en-US" dirty="0" err="1">
                <a:ea typeface="+mn-lt"/>
                <a:cs typeface="+mn-lt"/>
              </a:rPr>
              <a:t>getKomentariPoNajvecojOcjeni</a:t>
            </a:r>
            <a:r>
              <a:rPr lang="en-US" dirty="0">
                <a:ea typeface="+mn-lt"/>
                <a:cs typeface="+mn-lt"/>
              </a:rPr>
              <a:t>(), </a:t>
            </a:r>
            <a:r>
              <a:rPr lang="en-US" dirty="0" err="1">
                <a:ea typeface="+mn-lt"/>
                <a:cs typeface="+mn-lt"/>
              </a:rPr>
              <a:t>getKomentariPoNajmanjojOcjeni</a:t>
            </a:r>
            <a:r>
              <a:rPr lang="en-US" dirty="0">
                <a:ea typeface="+mn-lt"/>
                <a:cs typeface="+mn-lt"/>
              </a:rPr>
              <a:t>().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Adapter </a:t>
            </a:r>
            <a:r>
              <a:rPr lang="en-US" dirty="0" err="1">
                <a:ea typeface="+mn-lt"/>
                <a:cs typeface="+mn-lt"/>
              </a:rPr>
              <a:t>implementira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nabrojanje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iznad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8E1D9-FAF6-C9E0-3B1F-B077FD1B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3281136"/>
            <a:ext cx="7820025" cy="2019300"/>
          </a:xfrm>
          <a:prstGeom prst="rect">
            <a:avLst/>
          </a:prstGeom>
        </p:spPr>
      </p:pic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F26293DC-2FB8-EB8E-8842-33B769C6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9DFA6-5DBC-7110-26FF-A9289EA3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30" y="12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Facade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Fasadni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pojednostavilo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korištenje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koji ne </a:t>
            </a:r>
            <a:r>
              <a:rPr lang="en-US" dirty="0" err="1">
                <a:ea typeface="+mn-lt"/>
                <a:cs typeface="+mn-lt"/>
              </a:rPr>
              <a:t>želimo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razumijemo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funkcioniše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ispod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haube</a:t>
            </a:r>
            <a:r>
              <a:rPr lang="en-US" dirty="0">
                <a:ea typeface="+mn-lt"/>
                <a:cs typeface="+mn-lt"/>
              </a:rPr>
              <a:t>”. 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nećemo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htjeli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pretpostavimo</a:t>
            </a:r>
            <a:r>
              <a:rPr lang="en-US" dirty="0">
                <a:ea typeface="+mn-lt"/>
                <a:cs typeface="+mn-lt"/>
              </a:rPr>
              <a:t> da 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jasno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definisane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ocjenjivanje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komentarisanje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za </a:t>
            </a:r>
            <a:r>
              <a:rPr lang="en-US" dirty="0" err="1">
                <a:ea typeface="+mn-lt"/>
                <a:cs typeface="+mn-lt"/>
              </a:rPr>
              <a:t>pretraživanje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za </a:t>
            </a:r>
            <a:r>
              <a:rPr lang="en-US" dirty="0" err="1">
                <a:ea typeface="+mn-lt"/>
                <a:cs typeface="+mn-lt"/>
              </a:rPr>
              <a:t>kupovinu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karata</a:t>
            </a:r>
            <a:r>
              <a:rPr lang="en-US" dirty="0">
                <a:ea typeface="+mn-lt"/>
                <a:cs typeface="+mn-lt"/>
              </a:rPr>
              <a:t>... U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veliki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ovakvih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dovoljnu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raznolikost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poglede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napraviti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Fasada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objedinila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pružala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jedinstven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kojem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klijentu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radi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Međutim</a:t>
            </a:r>
            <a:r>
              <a:rPr lang="en-US" dirty="0">
                <a:ea typeface="+mn-lt"/>
                <a:cs typeface="+mn-lt"/>
              </a:rPr>
              <a:t> mi </a:t>
            </a:r>
            <a:r>
              <a:rPr lang="en-US" dirty="0" err="1">
                <a:ea typeface="+mn-lt"/>
                <a:cs typeface="+mn-lt"/>
              </a:rPr>
              <a:t>nemamo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dovoljno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funkcionalnosti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9F67A0-B5CD-B203-1AF1-CE1E7DCAF597}"/>
              </a:ext>
            </a:extLst>
          </p:cNvPr>
          <p:cNvSpPr txBox="1">
            <a:spLocks/>
          </p:cNvSpPr>
          <p:nvPr/>
        </p:nvSpPr>
        <p:spPr>
          <a:xfrm>
            <a:off x="792844" y="3020181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Decorator pattern:</a:t>
            </a:r>
            <a:endParaRPr lang="en-US" sz="20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Decorator pattern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omogućavanja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nadogradnji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objektima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svi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osnovi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predstavljaju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objekta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decorator pattern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sljedeći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: - </a:t>
            </a:r>
            <a:r>
              <a:rPr lang="en-US" dirty="0" err="1">
                <a:ea typeface="+mn-lt"/>
                <a:cs typeface="+mn-lt"/>
              </a:rPr>
              <a:t>Pretpostavimo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klasi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. To </a:t>
            </a:r>
            <a:r>
              <a:rPr lang="en-US" dirty="0" err="1">
                <a:ea typeface="+mn-lt"/>
                <a:cs typeface="+mn-lt"/>
              </a:rPr>
              <a:t>znači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prijavljeni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profilu</a:t>
            </a:r>
            <a:r>
              <a:rPr lang="en-US" dirty="0">
                <a:ea typeface="+mn-lt"/>
                <a:cs typeface="+mn-lt"/>
              </a:rPr>
              <a:t>. - </a:t>
            </a:r>
            <a:r>
              <a:rPr lang="en-US" dirty="0" err="1">
                <a:ea typeface="+mn-lt"/>
                <a:cs typeface="+mn-lt"/>
              </a:rPr>
              <a:t>Uvedimo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ISlika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edituj</a:t>
            </a:r>
            <a:r>
              <a:rPr lang="en-US" dirty="0">
                <a:ea typeface="+mn-lt"/>
                <a:cs typeface="+mn-lt"/>
              </a:rPr>
              <a:t>() - </a:t>
            </a:r>
            <a:r>
              <a:rPr lang="en-US" dirty="0" err="1">
                <a:ea typeface="+mn-lt"/>
                <a:cs typeface="+mn-lt"/>
              </a:rPr>
              <a:t>Uvest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također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dvije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SlikaFilteri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SlikeOsnovnePromjene</a:t>
            </a:r>
            <a:r>
              <a:rPr lang="en-US" dirty="0">
                <a:ea typeface="+mn-lt"/>
                <a:cs typeface="+mn-lt"/>
              </a:rPr>
              <a:t>. Ove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svaka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uređivati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njegovu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pozivajući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Obavili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dinamičko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elementa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dijagrama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</a:t>
            </a:r>
            <a:r>
              <a:rPr lang="en-US" dirty="0">
                <a:ea typeface="+mn-lt"/>
                <a:cs typeface="+mn-lt"/>
              </a:rPr>
              <a:t> tome ne </a:t>
            </a:r>
            <a:r>
              <a:rPr lang="en-US" dirty="0" err="1">
                <a:ea typeface="+mn-lt"/>
                <a:cs typeface="+mn-lt"/>
              </a:rPr>
              <a:t>zna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urađena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dekoracija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veoma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ponovnu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upotrebu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komponenti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softverskog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657A0A91-97BE-5263-8871-FD5B0117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68563-D55F-7935-0793-6FEE32C0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50" y="2634"/>
            <a:ext cx="5227577" cy="66224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ea typeface="Calibri"/>
                <a:cs typeface="Calibri"/>
              </a:rPr>
              <a:t>Bridge pattern: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err="1">
                <a:ea typeface="+mn-lt"/>
                <a:cs typeface="+mn-lt"/>
              </a:rPr>
              <a:t>Osnovna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namjena</a:t>
            </a:r>
            <a:r>
              <a:rPr lang="en-US" sz="1500" dirty="0">
                <a:ea typeface="+mn-lt"/>
                <a:cs typeface="+mn-lt"/>
              </a:rPr>
              <a:t> Bridge </a:t>
            </a:r>
            <a:r>
              <a:rPr lang="en-US" sz="1500" err="1">
                <a:ea typeface="+mn-lt"/>
                <a:cs typeface="+mn-lt"/>
              </a:rPr>
              <a:t>paterna</a:t>
            </a:r>
            <a:r>
              <a:rPr lang="en-US" sz="1500" dirty="0">
                <a:ea typeface="+mn-lt"/>
                <a:cs typeface="+mn-lt"/>
              </a:rPr>
              <a:t> je da </a:t>
            </a:r>
            <a:r>
              <a:rPr lang="en-US" sz="1500" err="1">
                <a:ea typeface="+mn-lt"/>
                <a:cs typeface="+mn-lt"/>
              </a:rPr>
              <a:t>omogući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odvajanje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implementacije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neke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klase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tako</a:t>
            </a:r>
            <a:r>
              <a:rPr lang="en-US" sz="1500" dirty="0">
                <a:ea typeface="+mn-lt"/>
                <a:cs typeface="+mn-lt"/>
              </a:rPr>
              <a:t> da ta </a:t>
            </a:r>
            <a:r>
              <a:rPr lang="en-US" sz="1500" err="1">
                <a:ea typeface="+mn-lt"/>
                <a:cs typeface="+mn-lt"/>
              </a:rPr>
              <a:t>klasa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može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posjedovati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više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više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implementacija</a:t>
            </a:r>
            <a:r>
              <a:rPr lang="en-US" sz="1500" dirty="0">
                <a:ea typeface="+mn-lt"/>
                <a:cs typeface="+mn-lt"/>
              </a:rPr>
              <a:t> za </a:t>
            </a:r>
            <a:r>
              <a:rPr lang="en-US" sz="1500" err="1">
                <a:ea typeface="+mn-lt"/>
                <a:cs typeface="+mn-lt"/>
              </a:rPr>
              <a:t>pojedine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apstrakcije</a:t>
            </a:r>
            <a:r>
              <a:rPr lang="en-US" sz="1500">
                <a:ea typeface="+mn-lt"/>
                <a:cs typeface="+mn-lt"/>
              </a:rPr>
              <a:t>.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err="1">
                <a:ea typeface="+mn-lt"/>
                <a:cs typeface="+mn-lt"/>
              </a:rPr>
              <a:t>Ovaj</a:t>
            </a:r>
            <a:r>
              <a:rPr lang="en-US" sz="1500" dirty="0">
                <a:ea typeface="+mn-lt"/>
                <a:cs typeface="+mn-lt"/>
              </a:rPr>
              <a:t> pattern bi </a:t>
            </a:r>
            <a:r>
              <a:rPr lang="en-US" sz="1500" err="1">
                <a:ea typeface="+mn-lt"/>
                <a:cs typeface="+mn-lt"/>
              </a:rPr>
              <a:t>mogao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biti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iskorišten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ako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bismo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htjeli</a:t>
            </a:r>
            <a:r>
              <a:rPr lang="en-US" sz="1500" dirty="0">
                <a:ea typeface="+mn-lt"/>
                <a:cs typeface="+mn-lt"/>
              </a:rPr>
              <a:t> da </a:t>
            </a:r>
            <a:r>
              <a:rPr lang="en-US" sz="1500" err="1">
                <a:ea typeface="+mn-lt"/>
                <a:cs typeface="+mn-lt"/>
              </a:rPr>
              <a:t>realizujemo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prikazivanja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. Na </a:t>
            </a:r>
            <a:r>
              <a:rPr lang="en-US" sz="1500" err="1">
                <a:ea typeface="+mn-lt"/>
                <a:cs typeface="+mn-lt"/>
              </a:rPr>
              <a:t>primjer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korisnik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gost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isti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pretražuju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filmove</a:t>
            </a:r>
            <a:r>
              <a:rPr lang="en-US" sz="1500" dirty="0">
                <a:ea typeface="+mn-lt"/>
                <a:cs typeface="+mn-lt"/>
              </a:rPr>
              <a:t>. </a:t>
            </a:r>
            <a:r>
              <a:rPr lang="en-US" sz="1500" err="1">
                <a:ea typeface="+mn-lt"/>
                <a:cs typeface="+mn-lt"/>
              </a:rPr>
              <a:t>Međutim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razlika</a:t>
            </a:r>
            <a:r>
              <a:rPr lang="en-US" sz="1500" dirty="0">
                <a:ea typeface="+mn-lt"/>
                <a:cs typeface="+mn-lt"/>
              </a:rPr>
              <a:t> u </a:t>
            </a:r>
            <a:r>
              <a:rPr lang="en-US" sz="1500" err="1">
                <a:ea typeface="+mn-lt"/>
                <a:cs typeface="+mn-lt"/>
              </a:rPr>
              <a:t>načinu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prikazivanja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najgledanijih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je u tome </a:t>
            </a:r>
            <a:r>
              <a:rPr lang="en-US" sz="1500" err="1">
                <a:ea typeface="+mn-lt"/>
                <a:cs typeface="+mn-lt"/>
              </a:rPr>
              <a:t>što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korisniku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budu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sortirani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uz</a:t>
            </a:r>
            <a:r>
              <a:rPr lang="en-US" sz="1500" dirty="0">
                <a:ea typeface="+mn-lt"/>
                <a:cs typeface="+mn-lt"/>
              </a:rPr>
              <a:t> to </a:t>
            </a:r>
            <a:r>
              <a:rPr lang="en-US" sz="1500" err="1">
                <a:ea typeface="+mn-lt"/>
                <a:cs typeface="+mn-lt"/>
              </a:rPr>
              <a:t>prikazani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sitni</a:t>
            </a:r>
            <a:r>
              <a:rPr lang="en-US" sz="1500" dirty="0">
                <a:ea typeface="+mn-lt"/>
                <a:cs typeface="+mn-lt"/>
              </a:rPr>
              <a:t> note koji </a:t>
            </a:r>
            <a:r>
              <a:rPr lang="en-US" sz="1500" err="1">
                <a:ea typeface="+mn-lt"/>
                <a:cs typeface="+mn-lt"/>
              </a:rPr>
              <a:t>naglašava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ukoliko</a:t>
            </a:r>
            <a:r>
              <a:rPr lang="en-US" sz="1500" dirty="0">
                <a:ea typeface="+mn-lt"/>
                <a:cs typeface="+mn-lt"/>
              </a:rPr>
              <a:t> je on </a:t>
            </a:r>
            <a:r>
              <a:rPr lang="en-US" sz="1500" err="1">
                <a:ea typeface="+mn-lt"/>
                <a:cs typeface="+mn-lt"/>
              </a:rPr>
              <a:t>pogledao</a:t>
            </a:r>
            <a:r>
              <a:rPr lang="en-US" sz="1500" dirty="0">
                <a:ea typeface="+mn-lt"/>
                <a:cs typeface="+mn-lt"/>
              </a:rPr>
              <a:t> taj film ( </a:t>
            </a:r>
            <a:r>
              <a:rPr lang="en-US" sz="1500" err="1">
                <a:ea typeface="+mn-lt"/>
                <a:cs typeface="+mn-lt"/>
              </a:rPr>
              <a:t>kupio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kartu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rezervisao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kartu</a:t>
            </a:r>
            <a:r>
              <a:rPr lang="en-US" sz="1500" dirty="0">
                <a:ea typeface="+mn-lt"/>
                <a:cs typeface="+mn-lt"/>
              </a:rPr>
              <a:t> za taj film ), </a:t>
            </a:r>
            <a:r>
              <a:rPr lang="en-US" sz="1500" err="1">
                <a:ea typeface="+mn-lt"/>
                <a:cs typeface="+mn-lt"/>
              </a:rPr>
              <a:t>dok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gosta</a:t>
            </a:r>
            <a:r>
              <a:rPr lang="en-US" sz="1500" dirty="0">
                <a:ea typeface="+mn-lt"/>
                <a:cs typeface="+mn-lt"/>
              </a:rPr>
              <a:t> to ne </a:t>
            </a:r>
            <a:r>
              <a:rPr lang="en-US" sz="1500" err="1">
                <a:ea typeface="+mn-lt"/>
                <a:cs typeface="+mn-lt"/>
              </a:rPr>
              <a:t>može</a:t>
            </a:r>
            <a:r>
              <a:rPr lang="en-US" sz="1500" dirty="0">
                <a:ea typeface="+mn-lt"/>
                <a:cs typeface="+mn-lt"/>
              </a:rPr>
              <a:t>. </a:t>
            </a:r>
            <a:endParaRPr lang="en-US" sz="1500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Ovo </a:t>
            </a:r>
            <a:r>
              <a:rPr lang="en-US" sz="1500" dirty="0" err="1">
                <a:ea typeface="+mn-lt"/>
                <a:cs typeface="+mn-lt"/>
              </a:rPr>
              <a:t>bismo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implementovali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sljedeći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: - </a:t>
            </a:r>
            <a:r>
              <a:rPr lang="en-US" sz="1500" dirty="0" err="1">
                <a:ea typeface="+mn-lt"/>
                <a:cs typeface="+mn-lt"/>
              </a:rPr>
              <a:t>Uveli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interfejs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INajgledanijiFilmovi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metodom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getFilmovi</a:t>
            </a:r>
            <a:r>
              <a:rPr lang="en-US" sz="1500" dirty="0">
                <a:ea typeface="+mn-lt"/>
                <a:cs typeface="+mn-lt"/>
              </a:rPr>
              <a:t>() - </a:t>
            </a:r>
            <a:r>
              <a:rPr lang="en-US" sz="1500" dirty="0" err="1">
                <a:ea typeface="+mn-lt"/>
                <a:cs typeface="+mn-lt"/>
              </a:rPr>
              <a:t>Dodali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klasu</a:t>
            </a:r>
            <a:r>
              <a:rPr lang="en-US" sz="1500" dirty="0">
                <a:ea typeface="+mn-lt"/>
                <a:cs typeface="+mn-lt"/>
              </a:rPr>
              <a:t> Bridge </a:t>
            </a:r>
            <a:r>
              <a:rPr lang="en-US" sz="1500" dirty="0" err="1">
                <a:ea typeface="+mn-lt"/>
                <a:cs typeface="+mn-lt"/>
              </a:rPr>
              <a:t>koja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vraća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listu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u </a:t>
            </a:r>
            <a:r>
              <a:rPr lang="en-US" sz="1500" dirty="0" err="1">
                <a:ea typeface="+mn-lt"/>
                <a:cs typeface="+mn-lt"/>
              </a:rPr>
              <a:t>formatu</a:t>
            </a:r>
            <a:r>
              <a:rPr lang="en-US" sz="1500" dirty="0">
                <a:ea typeface="+mn-lt"/>
                <a:cs typeface="+mn-lt"/>
              </a:rPr>
              <a:t> koji je </a:t>
            </a:r>
            <a:r>
              <a:rPr lang="en-US" sz="1500" dirty="0" err="1">
                <a:ea typeface="+mn-lt"/>
                <a:cs typeface="+mn-lt"/>
              </a:rPr>
              <a:t>isti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za </a:t>
            </a:r>
            <a:r>
              <a:rPr lang="en-US" sz="1500" dirty="0" err="1">
                <a:ea typeface="+mn-lt"/>
                <a:cs typeface="+mn-lt"/>
              </a:rPr>
              <a:t>gosta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korisnika</a:t>
            </a:r>
            <a:r>
              <a:rPr lang="en-US" sz="1500" dirty="0">
                <a:ea typeface="+mn-lt"/>
                <a:cs typeface="+mn-lt"/>
              </a:rPr>
              <a:t> - </a:t>
            </a:r>
            <a:r>
              <a:rPr lang="en-US" sz="1500" dirty="0" err="1">
                <a:ea typeface="+mn-lt"/>
                <a:cs typeface="+mn-lt"/>
              </a:rPr>
              <a:t>Interfejs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pozivaju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dvije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različite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sortiraju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filmove</a:t>
            </a:r>
            <a:r>
              <a:rPr lang="en-US" sz="1500" dirty="0">
                <a:ea typeface="+mn-lt"/>
                <a:cs typeface="+mn-lt"/>
              </a:rPr>
              <a:t>. </a:t>
            </a:r>
            <a:r>
              <a:rPr lang="en-US" sz="1500" dirty="0" err="1">
                <a:ea typeface="+mn-lt"/>
                <a:cs typeface="+mn-lt"/>
              </a:rPr>
              <a:t>Jedna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klasa</a:t>
            </a:r>
            <a:r>
              <a:rPr lang="en-US" sz="1500" dirty="0">
                <a:ea typeface="+mn-lt"/>
                <a:cs typeface="+mn-lt"/>
              </a:rPr>
              <a:t> se </a:t>
            </a:r>
            <a:r>
              <a:rPr lang="en-US" sz="1500" dirty="0" err="1">
                <a:ea typeface="+mn-lt"/>
                <a:cs typeface="+mn-lt"/>
              </a:rPr>
              <a:t>odnosi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sortiranja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korisnika</a:t>
            </a:r>
            <a:r>
              <a:rPr lang="en-US" sz="1500" dirty="0">
                <a:ea typeface="+mn-lt"/>
                <a:cs typeface="+mn-lt"/>
              </a:rPr>
              <a:t>, a </a:t>
            </a:r>
            <a:r>
              <a:rPr lang="en-US" sz="1500" dirty="0" err="1">
                <a:ea typeface="+mn-lt"/>
                <a:cs typeface="+mn-lt"/>
              </a:rPr>
              <a:t>druga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gost</a:t>
            </a:r>
            <a:endParaRPr lang="en-US" sz="1500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AA8C42B2-CCF2-06F3-70CC-2AB2B8D3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95" y="1711892"/>
            <a:ext cx="6095593" cy="38707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B5347BF5-EA4F-E14B-9AFB-0D20B1BB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2AFF-8109-9386-9FB6-B293A144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7" y="12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Composite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Composite pattern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formiranje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strukture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pomoću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, u </a:t>
            </a:r>
            <a:r>
              <a:rPr lang="en-US" dirty="0" err="1">
                <a:ea typeface="+mn-lt"/>
                <a:cs typeface="+mn-lt"/>
              </a:rPr>
              <a:t>kojoj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individualni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listovi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kompozicije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individualnih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korijeni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jednako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tretiraju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obični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ga </a:t>
            </a:r>
            <a:r>
              <a:rPr lang="en-US" dirty="0" err="1">
                <a:ea typeface="+mn-lt"/>
                <a:cs typeface="+mn-lt"/>
              </a:rPr>
              <a:t>implementirali</a:t>
            </a:r>
            <a:r>
              <a:rPr lang="en-US" dirty="0">
                <a:ea typeface="+mn-lt"/>
                <a:cs typeface="+mn-lt"/>
              </a:rPr>
              <a:t>, koji bi </a:t>
            </a:r>
            <a:r>
              <a:rPr lang="en-US" dirty="0" err="1">
                <a:ea typeface="+mn-lt"/>
                <a:cs typeface="+mn-lt"/>
              </a:rPr>
              <a:t>imali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pogodnosti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popust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prilikom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kupovine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karata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pokloni</a:t>
            </a:r>
            <a:r>
              <a:rPr lang="en-US" dirty="0">
                <a:ea typeface="+mn-lt"/>
                <a:cs typeface="+mn-lt"/>
              </a:rPr>
              <a:t>... </a:t>
            </a:r>
            <a:r>
              <a:rPr lang="en-US" dirty="0" err="1">
                <a:ea typeface="+mn-lt"/>
                <a:cs typeface="+mn-lt"/>
              </a:rPr>
              <a:t>Iako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ova </a:t>
            </a:r>
            <a:r>
              <a:rPr lang="en-US" dirty="0" err="1">
                <a:ea typeface="+mn-lt"/>
                <a:cs typeface="+mn-lt"/>
              </a:rPr>
              <a:t>dva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različitim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nivoima</a:t>
            </a:r>
            <a:r>
              <a:rPr lang="en-US" dirty="0">
                <a:ea typeface="+mn-lt"/>
                <a:cs typeface="+mn-lt"/>
              </a:rPr>
              <a:t>”, </a:t>
            </a:r>
            <a:r>
              <a:rPr lang="en-US" dirty="0" err="1">
                <a:ea typeface="+mn-lt"/>
                <a:cs typeface="+mn-lt"/>
              </a:rPr>
              <a:t>pristupalo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implementacija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pojednostavljena</a:t>
            </a:r>
            <a:r>
              <a:rPr lang="en-US" dirty="0">
                <a:ea typeface="+mn-lt"/>
                <a:cs typeface="+mn-lt"/>
              </a:rPr>
              <a:t>. Tada je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napraviti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IPristup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definira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zajedničke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operacije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Composite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sadržavati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IPristup</a:t>
            </a:r>
            <a:r>
              <a:rPr lang="en-US" dirty="0">
                <a:ea typeface="+mn-lt"/>
                <a:cs typeface="+mn-lt"/>
              </a:rPr>
              <a:t>. Klase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E78AFC-C3F1-667E-1FBF-7EA61F08CC8F}"/>
              </a:ext>
            </a:extLst>
          </p:cNvPr>
          <p:cNvSpPr txBox="1">
            <a:spLocks/>
          </p:cNvSpPr>
          <p:nvPr/>
        </p:nvSpPr>
        <p:spPr>
          <a:xfrm>
            <a:off x="847273" y="2838753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Proxy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Svrha</a:t>
            </a:r>
            <a:r>
              <a:rPr lang="en-US" dirty="0">
                <a:ea typeface="+mn-lt"/>
                <a:cs typeface="+mn-lt"/>
              </a:rPr>
              <a:t> Proxy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-a je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stvarnim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objektima</a:t>
            </a:r>
            <a:r>
              <a:rPr lang="en-US" dirty="0">
                <a:ea typeface="+mn-lt"/>
                <a:cs typeface="+mn-lt"/>
              </a:rPr>
              <a:t>. Proxy je </a:t>
            </a:r>
            <a:r>
              <a:rPr lang="en-US" dirty="0" err="1">
                <a:ea typeface="+mn-lt"/>
                <a:cs typeface="+mn-lt"/>
              </a:rPr>
              <a:t>obično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javni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surogat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predstavlja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čija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aktivizacija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postiže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postavljenih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pravila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pisanja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Jedino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pisati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prijavljena</a:t>
            </a:r>
            <a:r>
              <a:rPr lang="en-US" dirty="0">
                <a:ea typeface="+mn-lt"/>
                <a:cs typeface="+mn-lt"/>
              </a:rPr>
              <a:t> ko </a:t>
            </a:r>
            <a:r>
              <a:rPr lang="en-US" dirty="0" err="1">
                <a:ea typeface="+mn-lt"/>
                <a:cs typeface="+mn-lt"/>
              </a:rPr>
              <a:t>gost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Pattern icon - Download on Iconfinder on Iconfinder">
            <a:extLst>
              <a:ext uri="{FF2B5EF4-FFF2-40B4-BE49-F238E27FC236}">
                <a16:creationId xmlns:a16="http://schemas.microsoft.com/office/drawing/2014/main" id="{E7AF1D48-18EE-8441-69CA-DE1750ED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590C-E1F7-AAA2-A27C-AEC56344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72" y="9537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Flyweight pattern:</a:t>
            </a:r>
            <a:endParaRPr lang="en-US" sz="2000" b="1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se </a:t>
            </a:r>
            <a:r>
              <a:rPr lang="en-US" dirty="0" err="1">
                <a:ea typeface="+mn-lt"/>
                <a:cs typeface="+mn-lt"/>
              </a:rPr>
              <a:t>koristi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specifično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osnovno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isto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Naš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proširiti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se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profilnu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. U tom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unaprijed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zadanu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prikazuje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vlastitu</a:t>
            </a:r>
            <a:r>
              <a:rPr lang="en-US" dirty="0">
                <a:ea typeface="+mn-lt"/>
                <a:cs typeface="+mn-lt"/>
              </a:rPr>
              <a:t>. S </a:t>
            </a:r>
            <a:r>
              <a:rPr lang="en-US" dirty="0" err="1">
                <a:ea typeface="+mn-lt"/>
                <a:cs typeface="+mn-lt"/>
              </a:rPr>
              <a:t>obzirom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zadrži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default-nu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flyweight pattern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zajednički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resurs</a:t>
            </a:r>
            <a:r>
              <a:rPr lang="en-US" dirty="0">
                <a:ea typeface="+mn-lt"/>
                <a:cs typeface="+mn-lt"/>
              </a:rPr>
              <a:t>. To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postići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ISlika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dajSliku</a:t>
            </a:r>
            <a:r>
              <a:rPr lang="en-US" dirty="0">
                <a:ea typeface="+mn-lt"/>
                <a:cs typeface="+mn-lt"/>
              </a:rPr>
              <a:t>(), koji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vratiti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. Taj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Slika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 err="1">
                <a:ea typeface="+mn-lt"/>
                <a:cs typeface="+mn-lt"/>
              </a:rPr>
              <a:t>čuva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individualnu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)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DefaultSlika</a:t>
            </a:r>
            <a:r>
              <a:rPr lang="en-US" dirty="0">
                <a:ea typeface="+mn-lt"/>
                <a:cs typeface="+mn-lt"/>
              </a:rPr>
              <a:t> ( </a:t>
            </a:r>
            <a:r>
              <a:rPr lang="en-US" dirty="0" err="1">
                <a:ea typeface="+mn-lt"/>
                <a:cs typeface="+mn-lt"/>
              </a:rPr>
              <a:t>čuva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defaultnu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potrebna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instanca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14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6" y="255814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movie&#10;&#10;Description automatically generated">
            <a:extLst>
              <a:ext uri="{FF2B5EF4-FFF2-40B4-BE49-F238E27FC236}">
                <a16:creationId xmlns:a16="http://schemas.microsoft.com/office/drawing/2014/main" id="{927A8448-826C-5C5C-611F-C93BCF7B2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59" y="1461710"/>
            <a:ext cx="8129267" cy="4529061"/>
          </a:xfrm>
        </p:spPr>
      </p:pic>
    </p:spTree>
    <p:extLst>
      <p:ext uri="{BB962C8B-B14F-4D97-AF65-F5344CB8AC3E}">
        <p14:creationId xmlns:p14="http://schemas.microsoft.com/office/powerpoint/2010/main" val="374286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FFFF-86F8-C51A-4122-95115F91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Specifikacija</a:t>
            </a:r>
            <a:r>
              <a:rPr lang="en-US" dirty="0"/>
              <a:t> </a:t>
            </a:r>
            <a:r>
              <a:rPr lang="en-US" dirty="0" err="1"/>
              <a:t>projekta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C164DED-3F14-ABDA-D10F-47C0CEE64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2" r="30526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F8644-EE15-BE9B-BB62-F1D18B40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Sistem je </a:t>
            </a:r>
            <a:r>
              <a:rPr lang="en-US" err="1">
                <a:ea typeface="+mj-lt"/>
                <a:cs typeface="+mj-lt"/>
              </a:rPr>
              <a:t>namijenjen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svima</a:t>
            </a:r>
            <a:r>
              <a:rPr lang="en-US" dirty="0">
                <a:ea typeface="+mj-lt"/>
                <a:cs typeface="+mj-lt"/>
              </a:rPr>
              <a:t> koji </a:t>
            </a:r>
            <a:r>
              <a:rPr lang="en-US" err="1">
                <a:ea typeface="+mj-lt"/>
                <a:cs typeface="+mj-lt"/>
              </a:rPr>
              <a:t>žele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gledati</a:t>
            </a:r>
            <a:r>
              <a:rPr lang="en-US" dirty="0">
                <a:ea typeface="+mj-lt"/>
                <a:cs typeface="+mj-lt"/>
              </a:rPr>
              <a:t> film u </a:t>
            </a:r>
            <a:r>
              <a:rPr lang="en-US" err="1">
                <a:ea typeface="+mj-lt"/>
                <a:cs typeface="+mj-lt"/>
              </a:rPr>
              <a:t>kinu</a:t>
            </a:r>
            <a:r>
              <a:rPr lang="en-US" dirty="0">
                <a:ea typeface="+mj-lt"/>
                <a:cs typeface="+mj-lt"/>
              </a:rPr>
              <a:t>. </a:t>
            </a:r>
            <a:r>
              <a:rPr lang="en-US" err="1">
                <a:ea typeface="+mj-lt"/>
                <a:cs typeface="+mj-lt"/>
              </a:rPr>
              <a:t>Posjetioci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stranice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će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imati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mogućnost</a:t>
            </a:r>
            <a:r>
              <a:rPr lang="en-US" dirty="0">
                <a:ea typeface="+mj-lt"/>
                <a:cs typeface="+mj-lt"/>
              </a:rPr>
              <a:t> da vide koji se </a:t>
            </a:r>
            <a:r>
              <a:rPr lang="en-US" err="1">
                <a:ea typeface="+mj-lt"/>
                <a:cs typeface="+mj-lt"/>
              </a:rPr>
              <a:t>filmovi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emituju</a:t>
            </a:r>
            <a:r>
              <a:rPr lang="en-US" dirty="0">
                <a:ea typeface="+mj-lt"/>
                <a:cs typeface="+mj-lt"/>
              </a:rPr>
              <a:t> u </a:t>
            </a:r>
            <a:r>
              <a:rPr lang="en-US" err="1">
                <a:ea typeface="+mj-lt"/>
                <a:cs typeface="+mj-lt"/>
              </a:rPr>
              <a:t>kinu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narednih</a:t>
            </a:r>
            <a:r>
              <a:rPr lang="en-US" dirty="0">
                <a:ea typeface="+mj-lt"/>
                <a:cs typeface="+mj-lt"/>
              </a:rPr>
              <a:t> 7 dana, </a:t>
            </a:r>
            <a:r>
              <a:rPr lang="en-US" err="1">
                <a:ea typeface="+mj-lt"/>
                <a:cs typeface="+mj-lt"/>
              </a:rPr>
              <a:t>termine</a:t>
            </a:r>
            <a:r>
              <a:rPr lang="en-US" dirty="0">
                <a:ea typeface="+mj-lt"/>
                <a:cs typeface="+mj-lt"/>
              </a:rPr>
              <a:t> u </a:t>
            </a:r>
            <a:r>
              <a:rPr lang="en-US" err="1">
                <a:ea typeface="+mj-lt"/>
                <a:cs typeface="+mj-lt"/>
              </a:rPr>
              <a:t>kojima</a:t>
            </a:r>
            <a:r>
              <a:rPr lang="en-US" dirty="0">
                <a:ea typeface="+mj-lt"/>
                <a:cs typeface="+mj-lt"/>
              </a:rPr>
              <a:t> se </a:t>
            </a:r>
            <a:r>
              <a:rPr lang="en-US" err="1">
                <a:ea typeface="+mj-lt"/>
                <a:cs typeface="+mj-lt"/>
              </a:rPr>
              <a:t>emituju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osnovne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podatke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te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trailere</a:t>
            </a:r>
            <a:r>
              <a:rPr lang="en-US" dirty="0">
                <a:ea typeface="+mj-lt"/>
                <a:cs typeface="+mj-lt"/>
              </a:rPr>
              <a:t>. </a:t>
            </a:r>
            <a:r>
              <a:rPr lang="en-US" err="1">
                <a:ea typeface="+mj-lt"/>
                <a:cs typeface="+mj-lt"/>
              </a:rPr>
              <a:t>Ukoliko</a:t>
            </a:r>
            <a:r>
              <a:rPr lang="en-US" dirty="0">
                <a:ea typeface="+mj-lt"/>
                <a:cs typeface="+mj-lt"/>
              </a:rPr>
              <a:t> je </a:t>
            </a:r>
            <a:r>
              <a:rPr lang="en-US" err="1">
                <a:ea typeface="+mj-lt"/>
                <a:cs typeface="+mj-lt"/>
              </a:rPr>
              <a:t>korisnik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prijavljen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moći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će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rezervisati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ili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kupiti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karte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14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040CEA-6446-8226-ED4F-38808230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454943"/>
            <a:ext cx="8020051" cy="444817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A62B2A-58FC-9149-8FCF-EA4590CD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3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7" y="156029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movie&#10;&#10;Description automatically generated">
            <a:extLst>
              <a:ext uri="{FF2B5EF4-FFF2-40B4-BE49-F238E27FC236}">
                <a16:creationId xmlns:a16="http://schemas.microsoft.com/office/drawing/2014/main" id="{D82E897F-C60D-2BC6-6DE5-0444DC0BF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85" y="1507068"/>
            <a:ext cx="7877028" cy="4882846"/>
          </a:xfrm>
        </p:spPr>
      </p:pic>
    </p:spTree>
    <p:extLst>
      <p:ext uri="{BB962C8B-B14F-4D97-AF65-F5344CB8AC3E}">
        <p14:creationId xmlns:p14="http://schemas.microsoft.com/office/powerpoint/2010/main" val="88242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7" name="Content Placeholder 6" descr="A screenshot of a movie&#10;&#10;Description automatically generated">
            <a:extLst>
              <a:ext uri="{FF2B5EF4-FFF2-40B4-BE49-F238E27FC236}">
                <a16:creationId xmlns:a16="http://schemas.microsoft.com/office/drawing/2014/main" id="{1C551D64-102A-648A-E3BA-0FC27D6EB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174" y="1713442"/>
            <a:ext cx="7697023" cy="4732601"/>
          </a:xfrm>
        </p:spPr>
      </p:pic>
    </p:spTree>
    <p:extLst>
      <p:ext uri="{BB962C8B-B14F-4D97-AF65-F5344CB8AC3E}">
        <p14:creationId xmlns:p14="http://schemas.microsoft.com/office/powerpoint/2010/main" val="163416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A786691C-4FA3-CEF6-4332-E6B09CBA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732" y="1713443"/>
            <a:ext cx="7552750" cy="4708788"/>
          </a:xfrm>
        </p:spPr>
      </p:pic>
    </p:spTree>
    <p:extLst>
      <p:ext uri="{BB962C8B-B14F-4D97-AF65-F5344CB8AC3E}">
        <p14:creationId xmlns:p14="http://schemas.microsoft.com/office/powerpoint/2010/main" val="409543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537429DB-D609-A3FA-6A7B-269A5A6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47813"/>
            <a:ext cx="7339012" cy="4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7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102CD72-C55C-4FE3-1872-9564A3EB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403" y="1415786"/>
            <a:ext cx="8905003" cy="4899289"/>
          </a:xfrm>
        </p:spPr>
      </p:pic>
    </p:spTree>
    <p:extLst>
      <p:ext uri="{BB962C8B-B14F-4D97-AF65-F5344CB8AC3E}">
        <p14:creationId xmlns:p14="http://schemas.microsoft.com/office/powerpoint/2010/main" val="41858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D9A8-9242-F6A4-7BDC-25EF34DC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KREACIJSKI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8537-1054-E821-9A3A-C6D0ABE2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6334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Singleton pattern: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Uloga</a:t>
            </a:r>
            <a:r>
              <a:rPr lang="en-US" dirty="0">
                <a:ea typeface="+mn-lt"/>
                <a:cs typeface="+mn-lt"/>
              </a:rPr>
              <a:t> Singleton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dirty="0" err="1">
                <a:ea typeface="+mn-lt"/>
                <a:cs typeface="+mn-lt"/>
              </a:rPr>
              <a:t>osigura</a:t>
            </a:r>
            <a:r>
              <a:rPr lang="en-US" dirty="0">
                <a:ea typeface="+mn-lt"/>
                <a:cs typeface="+mn-lt"/>
              </a:rPr>
              <a:t> da se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osigura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globalni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izvesti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posjedovali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Log u </a:t>
            </a:r>
            <a:r>
              <a:rPr lang="en-US" dirty="0" err="1">
                <a:ea typeface="+mn-lt"/>
                <a:cs typeface="+mn-lt"/>
              </a:rPr>
              <a:t>kojoj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smjestali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komentare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dodanim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filmovima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maknutim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administratorske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bilješke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registracije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ujedno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bilježenje</a:t>
            </a:r>
            <a:r>
              <a:rPr lang="en-US" dirty="0">
                <a:ea typeface="+mn-lt"/>
                <a:cs typeface="+mn-lt"/>
              </a:rPr>
              <a:t> login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. Ovo bi se </a:t>
            </a:r>
            <a:r>
              <a:rPr lang="en-US" dirty="0" err="1">
                <a:ea typeface="+mn-lt"/>
                <a:cs typeface="+mn-lt"/>
              </a:rPr>
              <a:t>smještalo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tekstualnu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datoteku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datoteku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očistiti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nakon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perioda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A23E53-C19D-AE60-EB27-238D0E828829}"/>
              </a:ext>
            </a:extLst>
          </p:cNvPr>
          <p:cNvSpPr txBox="1">
            <a:spLocks/>
          </p:cNvSpPr>
          <p:nvPr/>
        </p:nvSpPr>
        <p:spPr>
          <a:xfrm>
            <a:off x="683420" y="30564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Factory method pattern: </a:t>
            </a:r>
          </a:p>
          <a:p>
            <a:r>
              <a:rPr lang="en-US" sz="2000" dirty="0">
                <a:ea typeface="+mn-lt"/>
                <a:cs typeface="+mn-lt"/>
              </a:rPr>
              <a:t>Factory method </a:t>
            </a:r>
            <a:r>
              <a:rPr lang="en-US" sz="2000" dirty="0" err="1">
                <a:ea typeface="+mn-lt"/>
                <a:cs typeface="+mn-lt"/>
              </a:rPr>
              <a:t>patern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omogućava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kreiranje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objekata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podklase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odluče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instancirati</a:t>
            </a:r>
            <a:r>
              <a:rPr lang="en-US" sz="2000" dirty="0">
                <a:ea typeface="+mn-lt"/>
                <a:cs typeface="+mn-lt"/>
              </a:rPr>
              <a:t>. Ovo se </a:t>
            </a:r>
            <a:r>
              <a:rPr lang="en-US" sz="2000" dirty="0" err="1">
                <a:ea typeface="+mn-lt"/>
                <a:cs typeface="+mn-lt"/>
              </a:rPr>
              <a:t>radi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preko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interfejsa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jednom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metodom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različite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podklase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implementirati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drugačije</a:t>
            </a:r>
            <a:r>
              <a:rPr lang="en-US" sz="2000" dirty="0">
                <a:ea typeface="+mn-lt"/>
                <a:cs typeface="+mn-lt"/>
              </a:rPr>
              <a:t>. Kada bi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u </a:t>
            </a:r>
            <a:r>
              <a:rPr lang="en-US" sz="2000" dirty="0" err="1">
                <a:ea typeface="+mn-lt"/>
                <a:cs typeface="+mn-lt"/>
              </a:rPr>
              <a:t>našoj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aplikaciji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vrstu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mogućnosti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oglasa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kojih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mogli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generisati</a:t>
            </a:r>
            <a:r>
              <a:rPr lang="en-US" sz="2000" dirty="0">
                <a:ea typeface="+mn-lt"/>
                <a:cs typeface="+mn-lt"/>
              </a:rPr>
              <a:t>. Imali bi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kao</a:t>
            </a:r>
            <a:r>
              <a:rPr lang="en-US" sz="2000" dirty="0">
                <a:ea typeface="+mn-lt"/>
                <a:cs typeface="+mn-lt"/>
              </a:rPr>
              <a:t> Kreator </a:t>
            </a:r>
            <a:r>
              <a:rPr lang="en-US" sz="2000" dirty="0" err="1">
                <a:ea typeface="+mn-lt"/>
                <a:cs typeface="+mn-lt"/>
              </a:rPr>
              <a:t>koja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imala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opciju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PokreniOglase</a:t>
            </a:r>
            <a:r>
              <a:rPr lang="en-US" sz="2000" dirty="0">
                <a:ea typeface="+mn-lt"/>
                <a:cs typeface="+mn-lt"/>
              </a:rPr>
              <a:t>() </a:t>
            </a:r>
            <a:r>
              <a:rPr lang="en-US" sz="2000" dirty="0" err="1">
                <a:ea typeface="+mn-lt"/>
                <a:cs typeface="+mn-lt"/>
              </a:rPr>
              <a:t>onda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imali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klase</a:t>
            </a:r>
            <a:r>
              <a:rPr lang="en-US" sz="2000" dirty="0">
                <a:ea typeface="+mn-lt"/>
                <a:cs typeface="+mn-lt"/>
              </a:rPr>
              <a:t> vise </a:t>
            </a:r>
            <a:r>
              <a:rPr lang="en-US" sz="2000" dirty="0" err="1">
                <a:ea typeface="+mn-lt"/>
                <a:cs typeface="+mn-lt"/>
              </a:rPr>
              <a:t>tipova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oglasa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primjerice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PremijereFilma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Akcije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onda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imamo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IVrstaOglasa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gdje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biti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implementirana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metoda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kreirajOglas</a:t>
            </a:r>
            <a:r>
              <a:rPr lang="en-US" sz="2000" dirty="0">
                <a:ea typeface="+mn-lt"/>
                <a:cs typeface="+mn-lt"/>
              </a:rPr>
              <a:t>(). 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747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75F-669B-DFDD-150B-2FDD58205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-441589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Prototype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Osnovna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dirty="0" err="1">
                <a:ea typeface="+mn-lt"/>
                <a:cs typeface="+mn-lt"/>
              </a:rPr>
              <a:t>olakša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koristeći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ponaša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prototip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Novokreiranom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promijeniti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određene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osobine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primjenili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KinoSala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olaksali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biljezenje</a:t>
            </a:r>
            <a:r>
              <a:rPr lang="en-US" dirty="0">
                <a:ea typeface="+mn-lt"/>
                <a:cs typeface="+mn-lt"/>
              </a:rPr>
              <a:t> sala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izvrsimo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naziva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redova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kolona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je to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9935B52-C57F-3A8E-E68A-500C2CF2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6" y="2431256"/>
            <a:ext cx="8753474" cy="36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204D-0F35-A737-3968-BE1C0EF8E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3" y="101097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Abstract factory pattern :</a:t>
            </a:r>
            <a:endParaRPr lang="en-US" sz="2000" b="1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familija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mogućnošću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budućnosti</a:t>
            </a:r>
            <a:r>
              <a:rPr lang="en-US" dirty="0">
                <a:ea typeface="+mn-lt"/>
                <a:cs typeface="+mn-lt"/>
              </a:rPr>
              <a:t>. Kada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željeli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logčnije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bilo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posjedujemo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još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a to bi bio premium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. Ono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jeste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PremiumKorisnik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kupovati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svoje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kategorije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dovelo</a:t>
            </a:r>
            <a:r>
              <a:rPr lang="en-US" dirty="0">
                <a:ea typeface="+mn-lt"/>
                <a:cs typeface="+mn-lt"/>
              </a:rPr>
              <a:t> do toga da </a:t>
            </a:r>
            <a:r>
              <a:rPr lang="en-US" dirty="0" err="1">
                <a:ea typeface="+mn-lt"/>
                <a:cs typeface="+mn-lt"/>
              </a:rPr>
              <a:t>PremiumKorisnik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dobio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kupuje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povlasticama</a:t>
            </a:r>
            <a:endParaRPr lang="en-US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0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B9E4-92D9-228C-5FA5-62D2F467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6" y="-69162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Builder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Builder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postupke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konstrukciju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korisniku</a:t>
            </a:r>
            <a:r>
              <a:rPr lang="en-US" dirty="0">
                <a:ea typeface="+mn-lt"/>
                <a:cs typeface="+mn-lt"/>
              </a:rPr>
              <a:t> koji se </a:t>
            </a:r>
            <a:r>
              <a:rPr lang="en-US" dirty="0" err="1">
                <a:ea typeface="+mn-lt"/>
                <a:cs typeface="+mn-lt"/>
              </a:rPr>
              <a:t>prvi</a:t>
            </a:r>
            <a:r>
              <a:rPr lang="en-US" dirty="0">
                <a:ea typeface="+mn-lt"/>
                <a:cs typeface="+mn-lt"/>
              </a:rPr>
              <a:t> put </a:t>
            </a:r>
            <a:r>
              <a:rPr lang="en-US" dirty="0" err="1">
                <a:ea typeface="+mn-lt"/>
                <a:cs typeface="+mn-lt"/>
              </a:rPr>
              <a:t>registruje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registrovanja</a:t>
            </a:r>
            <a:r>
              <a:rPr lang="en-US" dirty="0">
                <a:ea typeface="+mn-lt"/>
                <a:cs typeface="+mn-lt"/>
              </a:rPr>
              <a:t>. On bi </a:t>
            </a:r>
            <a:r>
              <a:rPr lang="en-US" dirty="0" err="1">
                <a:ea typeface="+mn-lt"/>
                <a:cs typeface="+mn-lt"/>
              </a:rPr>
              <a:t>mogao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odabrati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opciju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automatsko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generiranje</a:t>
            </a:r>
            <a:r>
              <a:rPr lang="en-US" dirty="0">
                <a:ea typeface="+mn-lt"/>
                <a:cs typeface="+mn-lt"/>
              </a:rPr>
              <a:t> username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password </a:t>
            </a:r>
            <a:r>
              <a:rPr lang="en-US" dirty="0" err="1">
                <a:ea typeface="+mn-lt"/>
                <a:cs typeface="+mn-lt"/>
              </a:rPr>
              <a:t>polja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to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, da </a:t>
            </a:r>
            <a:r>
              <a:rPr lang="en-US" dirty="0" err="1">
                <a:ea typeface="+mn-lt"/>
                <a:cs typeface="+mn-lt"/>
              </a:rPr>
              <a:t>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unese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9F40006C-82DD-7ADE-C936-CD0E3DC8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81" y="1869282"/>
            <a:ext cx="7491147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3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FD14-FF1C-F293-15BD-5F975036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sz="3300" err="1">
                <a:ea typeface="Calibri Light"/>
                <a:cs typeface="Calibri Light"/>
              </a:rPr>
              <a:t>Funkcionalnosti</a:t>
            </a:r>
            <a:r>
              <a:rPr lang="en-US" sz="3300">
                <a:ea typeface="Calibri Light"/>
                <a:cs typeface="Calibri Light"/>
              </a:rPr>
              <a:t> </a:t>
            </a:r>
            <a:r>
              <a:rPr lang="en-US" sz="3300" err="1">
                <a:ea typeface="Calibri Light"/>
                <a:cs typeface="Calibri Light"/>
              </a:rPr>
              <a:t>sistema</a:t>
            </a:r>
            <a:endParaRPr lang="en-US" sz="3300" err="1"/>
          </a:p>
        </p:txBody>
      </p:sp>
      <p:pic>
        <p:nvPicPr>
          <p:cNvPr id="5" name="Picture 4" descr="An arrow pointing right">
            <a:extLst>
              <a:ext uri="{FF2B5EF4-FFF2-40B4-BE49-F238E27FC236}">
                <a16:creationId xmlns:a16="http://schemas.microsoft.com/office/drawing/2014/main" id="{4675D230-FA61-3A98-78EA-E73DFABCD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7" b="9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D3F5-822C-C48A-95C6-80DBB30B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sz="2500" b="1" err="1">
                <a:ea typeface="Calibri"/>
                <a:cs typeface="Calibri"/>
              </a:rPr>
              <a:t>Korisnici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sistema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imaju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mogućnosti</a:t>
            </a:r>
            <a:r>
              <a:rPr lang="en-US" sz="2500" b="1" dirty="0">
                <a:ea typeface="Calibri"/>
                <a:cs typeface="Calibri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aktuelnih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I </a:t>
            </a:r>
            <a:r>
              <a:rPr lang="en-US" dirty="0" err="1">
                <a:ea typeface="Calibri"/>
                <a:cs typeface="Calibri"/>
              </a:rPr>
              <a:t>informacija</a:t>
            </a:r>
            <a:r>
              <a:rPr lang="en-US" dirty="0">
                <a:ea typeface="Calibri"/>
                <a:cs typeface="Calibri"/>
              </a:rPr>
              <a:t> o </a:t>
            </a:r>
            <a:r>
              <a:rPr lang="en-US" dirty="0" err="1">
                <a:ea typeface="Calibri"/>
                <a:cs typeface="Calibri"/>
              </a:rPr>
              <a:t>njima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Ocjenjivanje</a:t>
            </a:r>
            <a:r>
              <a:rPr lang="en-US" dirty="0">
                <a:ea typeface="Calibri"/>
                <a:cs typeface="Calibri"/>
              </a:rPr>
              <a:t> I </a:t>
            </a:r>
            <a:r>
              <a:rPr lang="en-US" dirty="0" err="1">
                <a:ea typeface="Calibri"/>
                <a:cs typeface="Calibri"/>
              </a:rPr>
              <a:t>komentarisanje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najgledanijih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u </a:t>
            </a:r>
            <a:r>
              <a:rPr lang="en-US" dirty="0" err="1">
                <a:ea typeface="Calibri"/>
                <a:cs typeface="Calibri"/>
              </a:rPr>
              <a:t>kinu</a:t>
            </a:r>
            <a:r>
              <a:rPr lang="en-US" dirty="0">
                <a:ea typeface="Calibri"/>
                <a:cs typeface="Calibri"/>
              </a:rPr>
              <a:t> pa I </a:t>
            </a:r>
            <a:r>
              <a:rPr lang="en-US" dirty="0" err="1">
                <a:ea typeface="Calibri"/>
                <a:cs typeface="Calibri"/>
              </a:rPr>
              <a:t>svijetu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najavljenih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koji </a:t>
            </a:r>
            <a:r>
              <a:rPr lang="en-US" dirty="0" err="1">
                <a:ea typeface="Calibri"/>
                <a:cs typeface="Calibri"/>
              </a:rPr>
              <a:t>još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nisu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izašli</a:t>
            </a:r>
            <a:r>
              <a:rPr lang="en-US" dirty="0">
                <a:ea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5672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F74A-4945-06C1-79BB-6707B551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2381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Patterni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ponašanja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CC94-C7D9-A0C2-C661-24A40B5EE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30850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Strategy pattern: </a:t>
            </a:r>
            <a:endParaRPr lang="en-US" sz="2000" b="1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Strategy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izdvaja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matične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uključuje</a:t>
            </a:r>
            <a:r>
              <a:rPr lang="en-US" dirty="0">
                <a:ea typeface="+mn-lt"/>
                <a:cs typeface="+mn-lt"/>
              </a:rPr>
              <a:t> ga u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Pogodan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primijenjivi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algoritmi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strategije</a:t>
            </a:r>
            <a:r>
              <a:rPr lang="en-US" dirty="0">
                <a:ea typeface="+mn-lt"/>
                <a:cs typeface="+mn-lt"/>
              </a:rPr>
              <a:t>) za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problem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klijentu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izbog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jedne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strategija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korištenje</a:t>
            </a:r>
            <a:r>
              <a:rPr lang="en-US" dirty="0">
                <a:ea typeface="+mn-lt"/>
                <a:cs typeface="+mn-lt"/>
              </a:rPr>
              <a:t>. Korištenje </a:t>
            </a:r>
            <a:r>
              <a:rPr lang="en-US" dirty="0" err="1">
                <a:ea typeface="+mn-lt"/>
                <a:cs typeface="+mn-lt"/>
              </a:rPr>
              <a:t>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olakšava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brisanje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algoritama</a:t>
            </a:r>
            <a:r>
              <a:rPr lang="en-US" dirty="0">
                <a:ea typeface="+mn-lt"/>
                <a:cs typeface="+mn-lt"/>
              </a:rPr>
              <a:t> koji se po </a:t>
            </a:r>
            <a:r>
              <a:rPr lang="en-US" dirty="0" err="1">
                <a:ea typeface="+mn-lt"/>
                <a:cs typeface="+mn-lt"/>
              </a:rPr>
              <a:t>želji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koristiti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uveli</a:t>
            </a:r>
            <a:r>
              <a:rPr lang="en-US" dirty="0">
                <a:ea typeface="+mn-lt"/>
                <a:cs typeface="+mn-lt"/>
              </a:rPr>
              <a:t> tri nova </a:t>
            </a:r>
            <a:r>
              <a:rPr lang="en-US" dirty="0" err="1">
                <a:ea typeface="+mn-lt"/>
                <a:cs typeface="+mn-lt"/>
              </a:rPr>
              <a:t>algoritma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sortiranje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najgledanijih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biraju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sortiraju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najgledanije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zanru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abecedno</a:t>
            </a:r>
            <a:r>
              <a:rPr lang="en-US" dirty="0">
                <a:ea typeface="+mn-lt"/>
                <a:cs typeface="+mn-lt"/>
              </a:rPr>
              <a:t>, po </a:t>
            </a:r>
            <a:r>
              <a:rPr lang="en-US" dirty="0" err="1">
                <a:ea typeface="+mn-lt"/>
                <a:cs typeface="+mn-lt"/>
              </a:rPr>
              <a:t>vremenu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trajanja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po datum </a:t>
            </a:r>
            <a:r>
              <a:rPr lang="en-US" dirty="0" err="1">
                <a:ea typeface="+mn-lt"/>
                <a:cs typeface="+mn-lt"/>
              </a:rPr>
              <a:t>izlaska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5D560C61-8E4D-4624-6C81-407AB935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259931"/>
            <a:ext cx="7179469" cy="34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0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42D7-92BF-C9F5-E86A-8A5B82B7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95" y="-48921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Observer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Uloga</a:t>
            </a:r>
            <a:r>
              <a:rPr lang="en-US" dirty="0">
                <a:ea typeface="+mn-lt"/>
                <a:cs typeface="+mn-lt"/>
              </a:rPr>
              <a:t> Observer </a:t>
            </a:r>
            <a:r>
              <a:rPr lang="en-US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err="1">
                <a:ea typeface="+mn-lt"/>
                <a:cs typeface="+mn-lt"/>
              </a:rPr>
              <a:t>uspostavi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promijeni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drugi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zainteresirani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obavještavaju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mogućnosti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dodali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jeste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Zaduzeni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ljudi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obavijestiti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posmatrace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desavanjima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tokom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promjenama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err="1">
                <a:ea typeface="+mn-lt"/>
                <a:cs typeface="+mn-lt"/>
              </a:rPr>
              <a:t>tijeku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mogucnost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obavijeste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korisnike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err="1">
                <a:ea typeface="+mn-lt"/>
                <a:cs typeface="+mn-lt"/>
              </a:rPr>
              <a:t>gledaju</a:t>
            </a:r>
            <a:r>
              <a:rPr lang="en-US" dirty="0">
                <a:ea typeface="+mn-lt"/>
                <a:cs typeface="+mn-lt"/>
              </a:rPr>
              <a:t> taj film u </a:t>
            </a:r>
            <a:r>
              <a:rPr lang="en-US" err="1">
                <a:ea typeface="+mn-lt"/>
                <a:cs typeface="+mn-lt"/>
              </a:rPr>
              <a:t>datoj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projekciji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Povezali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klasom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31E6F5ED-4ECF-5F95-5337-BF27B08E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393156"/>
            <a:ext cx="7360444" cy="4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0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5C4C-DB5F-4D5D-7FCB-4BB5CBD2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32" y="-346339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State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State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mijenja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stanja</a:t>
            </a:r>
            <a:r>
              <a:rPr lang="en-US" dirty="0">
                <a:ea typeface="+mn-lt"/>
                <a:cs typeface="+mn-lt"/>
              </a:rPr>
              <a:t>, od </a:t>
            </a:r>
            <a:r>
              <a:rPr lang="en-US" dirty="0" err="1">
                <a:ea typeface="+mn-lt"/>
                <a:cs typeface="+mn-lt"/>
              </a:rPr>
              <a:t>kojih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zavisi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njegovo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ponašanje</a:t>
            </a:r>
            <a:r>
              <a:rPr lang="en-US" dirty="0">
                <a:ea typeface="+mn-lt"/>
                <a:cs typeface="+mn-lt"/>
              </a:rPr>
              <a:t>. Sa </a:t>
            </a:r>
            <a:r>
              <a:rPr lang="en-US" dirty="0" err="1">
                <a:ea typeface="+mn-lt"/>
                <a:cs typeface="+mn-lt"/>
              </a:rPr>
              <a:t>promjenom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počinje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promijenio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. Stanja se ne </a:t>
            </a:r>
            <a:r>
              <a:rPr lang="en-US" dirty="0" err="1">
                <a:ea typeface="+mn-lt"/>
                <a:cs typeface="+mn-lt"/>
              </a:rPr>
              <a:t>mijenjaju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želji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klijenta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već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automatski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se za to </a:t>
            </a:r>
            <a:r>
              <a:rPr lang="en-US" dirty="0" err="1">
                <a:ea typeface="+mn-lt"/>
                <a:cs typeface="+mn-lt"/>
              </a:rPr>
              <a:t>steknu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uslovi</a:t>
            </a:r>
            <a:r>
              <a:rPr lang="en-US" dirty="0">
                <a:ea typeface="+mn-lt"/>
                <a:cs typeface="+mn-lt"/>
              </a:rPr>
              <a:t>. State Pattern je </a:t>
            </a:r>
            <a:r>
              <a:rPr lang="en-US" dirty="0" err="1">
                <a:ea typeface="+mn-lt"/>
                <a:cs typeface="+mn-lt"/>
              </a:rPr>
              <a:t>dinamička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verzija</a:t>
            </a:r>
            <a:r>
              <a:rPr lang="en-US" dirty="0">
                <a:ea typeface="+mn-lt"/>
                <a:cs typeface="+mn-lt"/>
              </a:rPr>
              <a:t> Strategy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iskoristiti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da u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NonVip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zajedno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interfejsom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IStanje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Ideja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sljedeca</a:t>
            </a:r>
            <a:r>
              <a:rPr lang="en-US" dirty="0">
                <a:ea typeface="+mn-lt"/>
                <a:cs typeface="+mn-lt"/>
              </a:rPr>
              <a:t> da Vip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pregleda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trailer </a:t>
            </a:r>
            <a:r>
              <a:rPr lang="en-US" dirty="0" err="1">
                <a:ea typeface="+mn-lt"/>
                <a:cs typeface="+mn-lt"/>
              </a:rPr>
              <a:t>jednog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NonVip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trailera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Nalazila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metoda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pregledTrailera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realizovana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2368BC-8DF5-AD93-9DE2-A183F7037D92}"/>
              </a:ext>
            </a:extLst>
          </p:cNvPr>
          <p:cNvSpPr txBox="1">
            <a:spLocks/>
          </p:cNvSpPr>
          <p:nvPr/>
        </p:nvSpPr>
        <p:spPr>
          <a:xfrm>
            <a:off x="742951" y="2782623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Template method </a:t>
            </a:r>
            <a:r>
              <a:rPr lang="en-US" sz="2000" b="1" err="1">
                <a:ea typeface="+mn-lt"/>
                <a:cs typeface="+mn-lt"/>
              </a:rPr>
              <a:t>patern</a:t>
            </a:r>
            <a:r>
              <a:rPr lang="en-US" sz="2000" b="1" dirty="0">
                <a:ea typeface="+mn-lt"/>
                <a:cs typeface="+mn-lt"/>
              </a:rPr>
              <a:t>: </a:t>
            </a:r>
          </a:p>
          <a:p>
            <a:r>
              <a:rPr lang="en-US" dirty="0">
                <a:ea typeface="+mn-lt"/>
                <a:cs typeface="+mn-lt"/>
              </a:rPr>
              <a:t>Template method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omogućavanje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jednom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dijelova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Najčešće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primjenjuje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se za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uvijek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trebaju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koraci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korake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načine</a:t>
            </a:r>
            <a:r>
              <a:rPr lang="en-US" dirty="0">
                <a:ea typeface="+mn-lt"/>
                <a:cs typeface="+mn-lt"/>
              </a:rPr>
              <a:t>. U </a:t>
            </a:r>
            <a:r>
              <a:rPr lang="en-US" dirty="0" err="1">
                <a:ea typeface="+mn-lt"/>
                <a:cs typeface="+mn-lt"/>
              </a:rPr>
              <a:t>našoj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aplikaciji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uraditi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prilikom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logina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koji je administrator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želio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administratorske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ovlasti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morao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unijeti</a:t>
            </a:r>
            <a:r>
              <a:rPr lang="en-US" dirty="0">
                <a:ea typeface="+mn-lt"/>
                <a:cs typeface="+mn-lt"/>
              </a:rPr>
              <a:t> pin koji bi mu </a:t>
            </a:r>
            <a:r>
              <a:rPr lang="en-US" dirty="0" err="1">
                <a:ea typeface="+mn-lt"/>
                <a:cs typeface="+mn-lt"/>
              </a:rPr>
              <a:t>dodjeli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korištenja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suprotnom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unese</a:t>
            </a:r>
            <a:r>
              <a:rPr lang="en-US" dirty="0">
                <a:ea typeface="+mn-lt"/>
                <a:cs typeface="+mn-lt"/>
              </a:rPr>
              <a:t> on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smatrati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običnim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korisnikom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Realizovali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adminPin</a:t>
            </a:r>
            <a:r>
              <a:rPr lang="en-US" dirty="0">
                <a:ea typeface="+mn-lt"/>
                <a:cs typeface="+mn-lt"/>
              </a:rPr>
              <a:t>()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vršila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provjeru</a:t>
            </a:r>
            <a:r>
              <a:rPr lang="en-US" dirty="0">
                <a:ea typeface="+mn-lt"/>
                <a:cs typeface="+mn-lt"/>
              </a:rPr>
              <a:t> pina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dodjelila</a:t>
            </a:r>
            <a:r>
              <a:rPr lang="en-US" dirty="0">
                <a:ea typeface="+mn-lt"/>
                <a:cs typeface="+mn-lt"/>
              </a:rPr>
              <a:t> role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je taj pin tačan. 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0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0EA6-31EA-9684-8E88-7616DE06B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6" y="-358245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Iterator: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sekvencijalni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elementima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kolekcije</a:t>
            </a:r>
            <a:r>
              <a:rPr lang="en-US" dirty="0">
                <a:ea typeface="+mn-lt"/>
                <a:cs typeface="+mn-lt"/>
              </a:rPr>
              <a:t> bez </a:t>
            </a:r>
            <a:r>
              <a:rPr lang="en-US" dirty="0" err="1">
                <a:ea typeface="+mn-lt"/>
                <a:cs typeface="+mn-lt"/>
              </a:rPr>
              <a:t>poznavanja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kolekcija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struktuirana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osmisliti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koji bi se </a:t>
            </a:r>
            <a:r>
              <a:rPr lang="en-US" dirty="0" err="1">
                <a:ea typeface="+mn-lt"/>
                <a:cs typeface="+mn-lt"/>
              </a:rPr>
              <a:t>iterativno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prolazilo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kroz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kolekciju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dostupni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gledanje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kinu</a:t>
            </a:r>
            <a:r>
              <a:rPr lang="en-US" dirty="0">
                <a:ea typeface="+mn-lt"/>
                <a:cs typeface="+mn-lt"/>
              </a:rPr>
              <a:t>. To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uraditi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dodali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VremenskiIterator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OcjenaIterator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gdje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birali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toga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prolazilo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kroz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da li </a:t>
            </a:r>
            <a:r>
              <a:rPr lang="en-US" dirty="0" err="1">
                <a:ea typeface="+mn-lt"/>
                <a:cs typeface="+mn-lt"/>
              </a:rPr>
              <a:t>putem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vremenski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predloženi</a:t>
            </a:r>
            <a:r>
              <a:rPr lang="en-US" dirty="0">
                <a:ea typeface="+mn-lt"/>
                <a:cs typeface="+mn-lt"/>
              </a:rPr>
              <a:t> termina (</a:t>
            </a:r>
            <a:r>
              <a:rPr lang="en-US" dirty="0" err="1">
                <a:ea typeface="+mn-lt"/>
                <a:cs typeface="+mn-lt"/>
              </a:rPr>
              <a:t>poredani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manjeg</a:t>
            </a:r>
            <a:r>
              <a:rPr lang="en-US" dirty="0">
                <a:ea typeface="+mn-lt"/>
                <a:cs typeface="+mn-lt"/>
              </a:rPr>
              <a:t> ka </a:t>
            </a:r>
            <a:r>
              <a:rPr lang="en-US" dirty="0" err="1">
                <a:ea typeface="+mn-lt"/>
                <a:cs typeface="+mn-lt"/>
              </a:rPr>
              <a:t>većem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dati</a:t>
            </a:r>
            <a:r>
              <a:rPr lang="en-US" dirty="0">
                <a:ea typeface="+mn-lt"/>
                <a:cs typeface="+mn-lt"/>
              </a:rPr>
              <a:t> film.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4DD286-5F9A-CA67-0686-4E1E77BE3916}"/>
              </a:ext>
            </a:extLst>
          </p:cNvPr>
          <p:cNvSpPr txBox="1">
            <a:spLocks/>
          </p:cNvSpPr>
          <p:nvPr/>
        </p:nvSpPr>
        <p:spPr>
          <a:xfrm>
            <a:off x="635795" y="2461155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Chain of responsibility </a:t>
            </a:r>
            <a:r>
              <a:rPr lang="en-US" sz="2000" b="1" dirty="0" err="1">
                <a:ea typeface="+mn-lt"/>
                <a:cs typeface="+mn-lt"/>
              </a:rPr>
              <a:t>patern</a:t>
            </a:r>
            <a:r>
              <a:rPr lang="en-US" sz="2000" b="1" dirty="0">
                <a:ea typeface="+mn-lt"/>
                <a:cs typeface="+mn-lt"/>
              </a:rPr>
              <a:t>: </a:t>
            </a: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Chain of responsibility </a:t>
            </a:r>
            <a:r>
              <a:rPr lang="en-US" sz="2000" dirty="0" err="1">
                <a:ea typeface="+mn-lt"/>
                <a:cs typeface="+mn-lt"/>
              </a:rPr>
              <a:t>patern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namijenjen</a:t>
            </a:r>
            <a:r>
              <a:rPr lang="en-US" sz="2000" dirty="0">
                <a:ea typeface="+mn-lt"/>
                <a:cs typeface="+mn-lt"/>
              </a:rPr>
              <a:t> je tome </a:t>
            </a:r>
            <a:r>
              <a:rPr lang="en-US" sz="2000" dirty="0" err="1">
                <a:ea typeface="+mn-lt"/>
                <a:cs typeface="+mn-lt"/>
              </a:rPr>
              <a:t>kako</a:t>
            </a:r>
            <a:r>
              <a:rPr lang="en-US" sz="2000" dirty="0">
                <a:ea typeface="+mn-lt"/>
                <a:cs typeface="+mn-lt"/>
              </a:rPr>
              <a:t> bi se </a:t>
            </a:r>
            <a:r>
              <a:rPr lang="en-US" sz="2000" dirty="0" err="1">
                <a:ea typeface="+mn-lt"/>
                <a:cs typeface="+mn-lt"/>
              </a:rPr>
              <a:t>jedan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kompleksni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proces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obrade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razdvojio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više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objekata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različite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procesiraju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primljene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podatke</a:t>
            </a:r>
            <a:r>
              <a:rPr lang="en-US" sz="2000" dirty="0">
                <a:ea typeface="+mn-lt"/>
                <a:cs typeface="+mn-lt"/>
              </a:rPr>
              <a:t>. Ovo </a:t>
            </a:r>
            <a:r>
              <a:rPr lang="en-US" sz="2000" dirty="0" err="1">
                <a:ea typeface="+mn-lt"/>
                <a:cs typeface="+mn-lt"/>
              </a:rPr>
              <a:t>bismo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realizovati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tako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tipa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mogućnost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administratoru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kreira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obavijesti</a:t>
            </a:r>
            <a:r>
              <a:rPr lang="en-US" sz="2000" dirty="0">
                <a:ea typeface="+mn-lt"/>
                <a:cs typeface="+mn-lt"/>
              </a:rPr>
              <a:t>. Imali </a:t>
            </a:r>
            <a:r>
              <a:rPr lang="en-US" sz="2000" dirty="0" err="1">
                <a:ea typeface="+mn-lt"/>
                <a:cs typeface="+mn-lt"/>
              </a:rPr>
              <a:t>bismo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dvije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vrste</a:t>
            </a:r>
            <a:r>
              <a:rPr lang="en-US" sz="2000" dirty="0">
                <a:ea typeface="+mn-lt"/>
                <a:cs typeface="+mn-lt"/>
              </a:rPr>
              <a:t> to </a:t>
            </a:r>
            <a:r>
              <a:rPr lang="en-US" sz="2000" dirty="0" err="1">
                <a:ea typeface="+mn-lt"/>
                <a:cs typeface="+mn-lt"/>
              </a:rPr>
              <a:t>su</a:t>
            </a:r>
            <a:r>
              <a:rPr lang="en-US" sz="2000" dirty="0">
                <a:ea typeface="+mn-lt"/>
                <a:cs typeface="+mn-lt"/>
              </a:rPr>
              <a:t> random (za </a:t>
            </a:r>
            <a:r>
              <a:rPr lang="en-US" sz="2000" dirty="0" err="1">
                <a:ea typeface="+mn-lt"/>
                <a:cs typeface="+mn-lt"/>
              </a:rPr>
              <a:t>korisnike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goste</a:t>
            </a:r>
            <a:r>
              <a:rPr lang="en-US" sz="2000" dirty="0">
                <a:ea typeface="+mn-lt"/>
                <a:cs typeface="+mn-lt"/>
              </a:rPr>
              <a:t>) </a:t>
            </a:r>
            <a:r>
              <a:rPr lang="en-US" sz="2000" dirty="0" err="1">
                <a:ea typeface="+mn-lt"/>
                <a:cs typeface="+mn-lt"/>
              </a:rPr>
              <a:t>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komentarfilm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samo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korisnike</a:t>
            </a:r>
            <a:r>
              <a:rPr lang="en-US" sz="2000" dirty="0">
                <a:ea typeface="+mn-lt"/>
                <a:cs typeface="+mn-lt"/>
              </a:rPr>
              <a:t>). Administrator </a:t>
            </a:r>
            <a:r>
              <a:rPr lang="en-US" sz="2000" dirty="0" err="1">
                <a:ea typeface="+mn-lt"/>
                <a:cs typeface="+mn-lt"/>
              </a:rPr>
              <a:t>kreira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nesto</a:t>
            </a:r>
            <a:r>
              <a:rPr lang="en-US" sz="2000" dirty="0">
                <a:ea typeface="+mn-lt"/>
                <a:cs typeface="+mn-lt"/>
              </a:rPr>
              <a:t> od </a:t>
            </a:r>
            <a:r>
              <a:rPr lang="en-US" sz="2000" dirty="0" err="1">
                <a:ea typeface="+mn-lt"/>
                <a:cs typeface="+mn-lt"/>
              </a:rPr>
              <a:t>ovoga</a:t>
            </a:r>
            <a:r>
              <a:rPr lang="en-US" sz="2000" dirty="0">
                <a:ea typeface="+mn-lt"/>
                <a:cs typeface="+mn-lt"/>
              </a:rPr>
              <a:t>, za random </a:t>
            </a:r>
            <a:r>
              <a:rPr lang="en-US" sz="2000" dirty="0" err="1">
                <a:ea typeface="+mn-lt"/>
                <a:cs typeface="+mn-lt"/>
              </a:rPr>
              <a:t>unosi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tekst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dok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komentarfilm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unosi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komentar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određeni</a:t>
            </a:r>
            <a:r>
              <a:rPr lang="en-US" sz="2000" dirty="0">
                <a:ea typeface="+mn-lt"/>
                <a:cs typeface="+mn-lt"/>
              </a:rPr>
              <a:t> film. </a:t>
            </a:r>
            <a:r>
              <a:rPr lang="en-US" sz="2000" dirty="0" err="1">
                <a:ea typeface="+mn-lt"/>
                <a:cs typeface="+mn-lt"/>
              </a:rPr>
              <a:t>Stvari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nemaju</a:t>
            </a:r>
            <a:r>
              <a:rPr lang="en-US" sz="2000" dirty="0">
                <a:ea typeface="+mn-lt"/>
                <a:cs typeface="+mn-lt"/>
              </a:rPr>
              <a:t> se </a:t>
            </a:r>
            <a:r>
              <a:rPr lang="en-US" sz="2000" dirty="0" err="1">
                <a:ea typeface="+mn-lt"/>
                <a:cs typeface="+mn-lt"/>
              </a:rPr>
              <a:t>automatski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nalaze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internetu</a:t>
            </a:r>
            <a:r>
              <a:rPr lang="en-US" sz="2000" dirty="0"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65353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5354-0551-2258-6278-A647AE87E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5372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err="1">
                <a:ea typeface="+mn-lt"/>
                <a:cs typeface="+mn-lt"/>
              </a:rPr>
              <a:t>Medijator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patern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 b="1" dirty="0">
                <a:ea typeface="+mn-lt"/>
                <a:cs typeface="+mn-lt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Mediator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namijenjen</a:t>
            </a:r>
            <a:r>
              <a:rPr lang="en-US" dirty="0">
                <a:ea typeface="+mn-lt"/>
                <a:cs typeface="+mn-lt"/>
              </a:rPr>
              <a:t> je za </a:t>
            </a:r>
            <a:r>
              <a:rPr lang="en-US" dirty="0" err="1">
                <a:ea typeface="+mn-lt"/>
                <a:cs typeface="+mn-lt"/>
              </a:rPr>
              <a:t>smanjenje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Umjesto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direktnog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međusobnog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povezivanja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velikog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povezuju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međuobjektom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medijatorom</a:t>
            </a:r>
            <a:r>
              <a:rPr lang="en-US" dirty="0">
                <a:ea typeface="+mn-lt"/>
                <a:cs typeface="+mn-lt"/>
              </a:rPr>
              <a:t>, koji je </a:t>
            </a:r>
            <a:r>
              <a:rPr lang="en-US" dirty="0" err="1">
                <a:ea typeface="+mn-lt"/>
                <a:cs typeface="+mn-lt"/>
              </a:rPr>
              <a:t>zadužen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njihovu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komunikaciju</a:t>
            </a:r>
            <a:r>
              <a:rPr lang="en-US" dirty="0">
                <a:ea typeface="+mn-lt"/>
                <a:cs typeface="+mn-lt"/>
              </a:rPr>
              <a:t>. Kada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poslati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, on </a:t>
            </a:r>
            <a:r>
              <a:rPr lang="en-US" dirty="0" err="1">
                <a:ea typeface="+mn-lt"/>
                <a:cs typeface="+mn-lt"/>
              </a:rPr>
              <a:t>šalje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medijatoru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medijator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prosljeđuje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namijenjenom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isto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dozvoljeno</a:t>
            </a:r>
            <a:r>
              <a:rPr lang="en-US" dirty="0">
                <a:ea typeface="+mn-lt"/>
                <a:cs typeface="+mn-lt"/>
              </a:rPr>
              <a:t>. Ovo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“bota” koji bi da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log </a:t>
            </a:r>
            <a:r>
              <a:rPr lang="en-US" dirty="0" err="1">
                <a:ea typeface="+mn-lt"/>
                <a:cs typeface="+mn-lt"/>
              </a:rPr>
              <a:t>svih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postavljeni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sekcijama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provjeravao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logove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pronalazio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riječi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adekvatne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našu</a:t>
            </a:r>
            <a:r>
              <a:rPr lang="en-US" dirty="0">
                <a:ea typeface="+mn-lt"/>
                <a:cs typeface="+mn-lt"/>
              </a:rPr>
              <a:t> kino </a:t>
            </a:r>
            <a:r>
              <a:rPr lang="en-US" dirty="0" err="1">
                <a:ea typeface="+mn-lt"/>
                <a:cs typeface="+mn-lt"/>
              </a:rPr>
              <a:t>stranicu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poslao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obavijest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administratorima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uklone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riječ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sankcionišu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081872-D0CB-538E-92A3-4AF45F0DBCB3}"/>
              </a:ext>
            </a:extLst>
          </p:cNvPr>
          <p:cNvSpPr txBox="1">
            <a:spLocks/>
          </p:cNvSpPr>
          <p:nvPr/>
        </p:nvSpPr>
        <p:spPr>
          <a:xfrm>
            <a:off x="564357" y="3211248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Command:</a:t>
            </a:r>
          </a:p>
          <a:p>
            <a:r>
              <a:rPr lang="en-US" dirty="0">
                <a:ea typeface="+mn-lt"/>
                <a:cs typeface="+mn-lt"/>
              </a:rPr>
              <a:t>Command je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pretvara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samostalni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sadrži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zahtjevu</a:t>
            </a:r>
            <a:r>
              <a:rPr lang="en-US" dirty="0">
                <a:ea typeface="+mn-lt"/>
                <a:cs typeface="+mn-lt"/>
              </a:rPr>
              <a:t>. Ova </a:t>
            </a:r>
            <a:r>
              <a:rPr lang="en-US" dirty="0" err="1">
                <a:ea typeface="+mn-lt"/>
                <a:cs typeface="+mn-lt"/>
              </a:rPr>
              <a:t>transformacija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prosljeđujete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argumente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odlažete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stavljate</a:t>
            </a:r>
            <a:r>
              <a:rPr lang="en-US" dirty="0">
                <a:ea typeface="+mn-lt"/>
                <a:cs typeface="+mn-lt"/>
              </a:rPr>
              <a:t> u red </a:t>
            </a:r>
            <a:r>
              <a:rPr lang="en-US" dirty="0" err="1">
                <a:ea typeface="+mn-lt"/>
                <a:cs typeface="+mn-lt"/>
              </a:rPr>
              <a:t>izvršenja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podržavate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se ne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iskoristiti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neke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komande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nalaze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mjestima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proizvode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938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8E7A-E0D2-5802-A80B-FDABB2A0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32" y="2097881"/>
            <a:ext cx="4297363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paketa</a:t>
            </a:r>
            <a:endParaRPr lang="en-US" dirty="0" err="1"/>
          </a:p>
        </p:txBody>
      </p:sp>
      <p:pic>
        <p:nvPicPr>
          <p:cNvPr id="4" name="Content Placeholder 3" descr="A screenshot of a diagram&#10;&#10;Description automatically generated">
            <a:extLst>
              <a:ext uri="{FF2B5EF4-FFF2-40B4-BE49-F238E27FC236}">
                <a16:creationId xmlns:a16="http://schemas.microsoft.com/office/drawing/2014/main" id="{40E09D6E-D62F-393F-5453-190B30AC9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420" y="4235"/>
            <a:ext cx="5489498" cy="6841330"/>
          </a:xfrm>
        </p:spPr>
      </p:pic>
    </p:spTree>
    <p:extLst>
      <p:ext uri="{BB962C8B-B14F-4D97-AF65-F5344CB8AC3E}">
        <p14:creationId xmlns:p14="http://schemas.microsoft.com/office/powerpoint/2010/main" val="4202551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B4E6-DCA4-DACD-B19B-899EEE3F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70" y="1966912"/>
            <a:ext cx="4237832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komponenti</a:t>
            </a:r>
            <a:endParaRPr lang="en-US" dirty="0" err="1"/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60370B5C-6D2F-FFE4-C907-6C6099E0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93" y="4235"/>
            <a:ext cx="7048986" cy="6841330"/>
          </a:xfrm>
        </p:spPr>
      </p:pic>
    </p:spTree>
    <p:extLst>
      <p:ext uri="{BB962C8B-B14F-4D97-AF65-F5344CB8AC3E}">
        <p14:creationId xmlns:p14="http://schemas.microsoft.com/office/powerpoint/2010/main" val="1048142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082B-6F90-8F4B-EB04-12E4069C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88" y="371475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raspoređivanja</a:t>
            </a:r>
            <a:endParaRPr lang="en-US" dirty="0" err="1"/>
          </a:p>
        </p:txBody>
      </p:sp>
      <p:pic>
        <p:nvPicPr>
          <p:cNvPr id="7" name="Content Placeholder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B4BA85D-1958-A2EA-1D90-277F8CABD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535" y="1587765"/>
            <a:ext cx="7624831" cy="5150643"/>
          </a:xfrm>
        </p:spPr>
      </p:pic>
    </p:spTree>
    <p:extLst>
      <p:ext uri="{BB962C8B-B14F-4D97-AF65-F5344CB8AC3E}">
        <p14:creationId xmlns:p14="http://schemas.microsoft.com/office/powerpoint/2010/main" val="348114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008A-2112-0722-94B8-DD2E2461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HVALA NA PAŽNJI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4" name="Content Placeholder 3" descr="7th Field Experience Blog, EGL 441 Samantha Summers">
            <a:extLst>
              <a:ext uri="{FF2B5EF4-FFF2-40B4-BE49-F238E27FC236}">
                <a16:creationId xmlns:a16="http://schemas.microsoft.com/office/drawing/2014/main" id="{701562BE-72FD-311B-16FF-3DA70114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9969" y="284162"/>
            <a:ext cx="3023556" cy="1244600"/>
          </a:xfrm>
        </p:spPr>
      </p:pic>
      <p:pic>
        <p:nvPicPr>
          <p:cNvPr id="5" name="Picture 4" descr="Business Partners | RPA | Greenlight Consulting">
            <a:extLst>
              <a:ext uri="{FF2B5EF4-FFF2-40B4-BE49-F238E27FC236}">
                <a16:creationId xmlns:a16="http://schemas.microsoft.com/office/drawing/2014/main" id="{962277D6-58B9-8599-A99B-1C6844E2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42" y="1343880"/>
            <a:ext cx="4717926" cy="4717926"/>
          </a:xfrm>
          <a:prstGeom prst="rect">
            <a:avLst/>
          </a:prstGeom>
        </p:spPr>
      </p:pic>
      <p:pic>
        <p:nvPicPr>
          <p:cNvPr id="7" name="Picture 6" descr="It brings a lot of motivation.">
            <a:extLst>
              <a:ext uri="{FF2B5EF4-FFF2-40B4-BE49-F238E27FC236}">
                <a16:creationId xmlns:a16="http://schemas.microsoft.com/office/drawing/2014/main" id="{986A8FA8-4185-531A-06DC-7EE1556C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9" y="1176338"/>
            <a:ext cx="5076824" cy="5100637"/>
          </a:xfrm>
          <a:prstGeom prst="rect">
            <a:avLst/>
          </a:prstGeom>
        </p:spPr>
      </p:pic>
      <p:pic>
        <p:nvPicPr>
          <p:cNvPr id="9" name="Content Placeholder 3" descr="7th Field Experience Blog, EGL 441 Samantha Summers">
            <a:extLst>
              <a:ext uri="{FF2B5EF4-FFF2-40B4-BE49-F238E27FC236}">
                <a16:creationId xmlns:a16="http://schemas.microsoft.com/office/drawing/2014/main" id="{C48540B3-F96D-6DF8-5F61-D1A371F7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8" y="281781"/>
            <a:ext cx="3023556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9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FB55-AABE-FBDA-F413-6E65F3DB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Akteri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A92C-930D-8A14-168E-D8CAE790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0" y="1063392"/>
            <a:ext cx="10131425" cy="3649133"/>
          </a:xfrm>
        </p:spPr>
        <p:txBody>
          <a:bodyPr/>
          <a:lstStyle/>
          <a:p>
            <a:r>
              <a:rPr lang="en-US" sz="2500" b="1" dirty="0">
                <a:ea typeface="Calibri"/>
                <a:cs typeface="Calibri"/>
              </a:rPr>
              <a:t>U </a:t>
            </a:r>
            <a:r>
              <a:rPr lang="en-US" sz="2500" b="1" err="1">
                <a:ea typeface="Calibri"/>
                <a:cs typeface="Calibri"/>
              </a:rPr>
              <a:t>našem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sistemu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postoje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sljedeći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akteri</a:t>
            </a:r>
            <a:r>
              <a:rPr lang="en-US" sz="2500" b="1" dirty="0">
                <a:ea typeface="Calibri"/>
                <a:cs typeface="Calibri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-Gost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</a:t>
            </a:r>
            <a:r>
              <a:rPr lang="en-US" dirty="0" err="1">
                <a:ea typeface="Calibri"/>
                <a:cs typeface="Calibri"/>
              </a:rPr>
              <a:t>Registriran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Korisnik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-Administrator</a:t>
            </a:r>
          </a:p>
        </p:txBody>
      </p:sp>
      <p:pic>
        <p:nvPicPr>
          <p:cNvPr id="4" name="Picture 3" descr="Admin Login Icon #190669 - Free Icons Library">
            <a:extLst>
              <a:ext uri="{FF2B5EF4-FFF2-40B4-BE49-F238E27FC236}">
                <a16:creationId xmlns:a16="http://schemas.microsoft.com/office/drawing/2014/main" id="{ACFCE3D9-F272-7210-750F-F53EB013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82" y="614218"/>
            <a:ext cx="2743200" cy="2743200"/>
          </a:xfrm>
          <a:prstGeom prst="rect">
            <a:avLst/>
          </a:prstGeom>
        </p:spPr>
      </p:pic>
      <p:pic>
        <p:nvPicPr>
          <p:cNvPr id="5" name="Picture 4" descr="Admin, User Icon - Download Free Icons">
            <a:extLst>
              <a:ext uri="{FF2B5EF4-FFF2-40B4-BE49-F238E27FC236}">
                <a16:creationId xmlns:a16="http://schemas.microsoft.com/office/drawing/2014/main" id="{783FA2FB-0315-4293-BB1E-4A0AC2B4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60024"/>
            <a:ext cx="2743200" cy="2743200"/>
          </a:xfrm>
          <a:prstGeom prst="rect">
            <a:avLst/>
          </a:prstGeom>
        </p:spPr>
      </p:pic>
      <p:pic>
        <p:nvPicPr>
          <p:cNvPr id="7" name="Picture 6" descr="Guest Icon | Download Windows 8 Vector icons | IconsPedia">
            <a:extLst>
              <a:ext uri="{FF2B5EF4-FFF2-40B4-BE49-F238E27FC236}">
                <a16:creationId xmlns:a16="http://schemas.microsoft.com/office/drawing/2014/main" id="{C519F8C1-0E00-CA21-BEA6-EAF2E8EAD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3" y="3930225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92CB-6AB0-B8A4-F8E4-BE0574BF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90" y="1386441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Use-case </a:t>
            </a:r>
            <a:r>
              <a:rPr lang="en-US" dirty="0" err="1">
                <a:ea typeface="Calibri Light"/>
                <a:cs typeface="Calibri Light"/>
              </a:rPr>
              <a:t>dijagram</a:t>
            </a:r>
            <a:endParaRPr lang="en-US" dirty="0" err="1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AB18FCFC-94D5-8926-A601-A73CCF5B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99" y="199667"/>
            <a:ext cx="5285621" cy="64616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28 use case icons - Iconfinder">
            <a:extLst>
              <a:ext uri="{FF2B5EF4-FFF2-40B4-BE49-F238E27FC236}">
                <a16:creationId xmlns:a16="http://schemas.microsoft.com/office/drawing/2014/main" id="{ABD04BCD-A0E0-8D0B-2871-8B0AD088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10" y="270555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307D-EA3D-40A5-837F-A87F438C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17" y="-152400"/>
            <a:ext cx="10131425" cy="1456267"/>
          </a:xfrm>
        </p:spPr>
        <p:txBody>
          <a:bodyPr/>
          <a:lstStyle/>
          <a:p>
            <a:pPr algn="ctr"/>
            <a:r>
              <a:rPr lang="en-US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aktivnosti</a:t>
            </a:r>
            <a:endParaRPr lang="en-US">
              <a:ea typeface="Calibri Light"/>
              <a:cs typeface="Calibri Light"/>
            </a:endParaRPr>
          </a:p>
        </p:txBody>
      </p:sp>
      <p:pic>
        <p:nvPicPr>
          <p:cNvPr id="4" name="Content Placeholder 3" descr="A diagram of a work flow&#10;&#10;Description automatically generated">
            <a:extLst>
              <a:ext uri="{FF2B5EF4-FFF2-40B4-BE49-F238E27FC236}">
                <a16:creationId xmlns:a16="http://schemas.microsoft.com/office/drawing/2014/main" id="{CFAB4684-6F62-F11E-71B7-4DB3FDEE6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10" y="930212"/>
            <a:ext cx="4279825" cy="5769879"/>
          </a:xfrm>
        </p:spPr>
      </p:pic>
      <p:pic>
        <p:nvPicPr>
          <p:cNvPr id="5" name="Picture 4" descr="A diagram of a work flow&#10;&#10;Description automatically generated">
            <a:extLst>
              <a:ext uri="{FF2B5EF4-FFF2-40B4-BE49-F238E27FC236}">
                <a16:creationId xmlns:a16="http://schemas.microsoft.com/office/drawing/2014/main" id="{0165B2B5-7130-C333-2DBD-377096F0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88" y="927253"/>
            <a:ext cx="4900525" cy="57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94F6-D006-3749-A1EC-EBE40A4E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klasa</a:t>
            </a:r>
            <a:endParaRPr lang="en-US" dirty="0" err="1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60FF26A9-AD2F-6F14-9552-C3F96FCE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6721" y="118994"/>
            <a:ext cx="4554331" cy="6437521"/>
          </a:xfrm>
        </p:spPr>
      </p:pic>
      <p:pic>
        <p:nvPicPr>
          <p:cNvPr id="5" name="Picture 4" descr="Chart, class, diagram, education, learning, presentation, students icon">
            <a:extLst>
              <a:ext uri="{FF2B5EF4-FFF2-40B4-BE49-F238E27FC236}">
                <a16:creationId xmlns:a16="http://schemas.microsoft.com/office/drawing/2014/main" id="{5146015B-138B-6E37-BE01-2BCF83B7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46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2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2665-EAB3-261A-86CF-2C947DA8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1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5861-B20B-40DB-3A14-10E76183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4" y="1189567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1. Single Responsibility Principle</a:t>
            </a:r>
            <a:r>
              <a:rPr lang="en-US" dirty="0">
                <a:ea typeface="+mn-lt"/>
                <a:cs typeface="+mn-lt"/>
              </a:rPr>
              <a:t> - Princip </a:t>
            </a:r>
            <a:r>
              <a:rPr lang="en-US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err="1">
                <a:ea typeface="+mn-lt"/>
                <a:cs typeface="+mn-lt"/>
              </a:rPr>
              <a:t>trebala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err="1">
                <a:ea typeface="+mn-lt"/>
                <a:cs typeface="+mn-lt"/>
              </a:rPr>
              <a:t>ispoštovan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posao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veže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. Ako </a:t>
            </a:r>
            <a:r>
              <a:rPr lang="en-US" err="1">
                <a:ea typeface="+mn-lt"/>
                <a:cs typeface="+mn-lt"/>
              </a:rPr>
              <a:t>posmatramo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primijetiti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posjeduje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one </a:t>
            </a:r>
            <a:r>
              <a:rPr lang="en-US" err="1">
                <a:ea typeface="+mn-lt"/>
                <a:cs typeface="+mn-lt"/>
              </a:rPr>
              <a:t>atribute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mora </a:t>
            </a:r>
            <a:r>
              <a:rPr lang="en-US" err="1">
                <a:ea typeface="+mn-lt"/>
                <a:cs typeface="+mn-lt"/>
              </a:rPr>
              <a:t>imati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one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vraćati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modifikovati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atribute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Film </a:t>
            </a:r>
            <a:r>
              <a:rPr lang="en-US" err="1">
                <a:ea typeface="+mn-lt"/>
                <a:cs typeface="+mn-lt"/>
              </a:rPr>
              <a:t>također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nosi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filmu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istima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ostale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2. Open Closed Principle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Otvoreno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zatvoren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Klase bi </a:t>
            </a:r>
            <a:r>
              <a:rPr lang="en-US" dirty="0" err="1">
                <a:ea typeface="+mn-lt"/>
                <a:cs typeface="+mn-lt"/>
              </a:rPr>
              <a:t>trebale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otvorene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proširenje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zatvorene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modifikaciju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funkcionalnosti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klasi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izaziva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potrebu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izmjenama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klasama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kojima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prva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povezana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4" name="Graphic 3" descr="Principles Solid Vector SVG Icon - SVG Repo">
            <a:extLst>
              <a:ext uri="{FF2B5EF4-FFF2-40B4-BE49-F238E27FC236}">
                <a16:creationId xmlns:a16="http://schemas.microsoft.com/office/drawing/2014/main" id="{EBDD50D9-21E4-2846-AC55-8E54C6FF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BE92-E83F-285C-4F6C-BFEAA0A8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C901-05EA-68C6-EBB7-A5DD9E7A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16138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3. </a:t>
            </a:r>
            <a:r>
              <a:rPr lang="en-US" b="1" dirty="0" err="1">
                <a:ea typeface="+mn-lt"/>
                <a:cs typeface="+mn-lt"/>
              </a:rPr>
              <a:t>Liskov</a:t>
            </a:r>
            <a:r>
              <a:rPr lang="en-US" b="1" dirty="0">
                <a:ea typeface="+mn-lt"/>
                <a:cs typeface="+mn-lt"/>
              </a:rPr>
              <a:t> Substitution Principle</a:t>
            </a:r>
            <a:r>
              <a:rPr lang="en-US" dirty="0">
                <a:ea typeface="+mn-lt"/>
                <a:cs typeface="+mn-lt"/>
              </a:rPr>
              <a:t> -</a:t>
            </a:r>
            <a:r>
              <a:rPr lang="en-US" dirty="0" err="1">
                <a:ea typeface="+mn-lt"/>
                <a:cs typeface="+mn-lt"/>
              </a:rPr>
              <a:t>Liskov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Podtipovi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moraju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zamjenljivi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tipovima</a:t>
            </a:r>
            <a:r>
              <a:rPr lang="en-US" dirty="0">
                <a:ea typeface="+mn-lt"/>
                <a:cs typeface="+mn-lt"/>
              </a:rPr>
              <a:t> bez </a:t>
            </a:r>
            <a:r>
              <a:rPr lang="en-US" dirty="0" err="1">
                <a:ea typeface="+mn-lt"/>
                <a:cs typeface="+mn-lt"/>
              </a:rPr>
              <a:t>uticaja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korektnost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zadovoljen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nasljeđivanja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4. Interface Segregation Principle </a:t>
            </a:r>
            <a:r>
              <a:rPr lang="en-US" dirty="0">
                <a:ea typeface="+mn-lt"/>
                <a:cs typeface="+mn-lt"/>
              </a:rPr>
              <a:t>-Princip </a:t>
            </a:r>
            <a:r>
              <a:rPr lang="en-US" dirty="0" err="1">
                <a:ea typeface="+mn-lt"/>
                <a:cs typeface="+mn-lt"/>
              </a:rPr>
              <a:t>izoliranja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Princip </a:t>
            </a:r>
            <a:r>
              <a:rPr lang="en-US" dirty="0" err="1">
                <a:ea typeface="+mn-lt"/>
                <a:cs typeface="+mn-lt"/>
              </a:rPr>
              <a:t>izoliranja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naglašava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ne bi </a:t>
            </a:r>
            <a:r>
              <a:rPr lang="en-US" dirty="0" err="1">
                <a:ea typeface="+mn-lt"/>
                <a:cs typeface="+mn-lt"/>
              </a:rPr>
              <a:t>trebali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prisiljeni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zavise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interfejsima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koriste</a:t>
            </a:r>
            <a:r>
              <a:rPr lang="en-US" dirty="0">
                <a:ea typeface="+mn-lt"/>
                <a:cs typeface="+mn-lt"/>
              </a:rPr>
              <a:t>. Princip </a:t>
            </a:r>
            <a:r>
              <a:rPr lang="en-US" dirty="0" err="1">
                <a:ea typeface="+mn-lt"/>
                <a:cs typeface="+mn-lt"/>
              </a:rPr>
              <a:t>nije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narušen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modelu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5" name="Graphic 4" descr="Principles Solid Vector SVG Icon - SVG Repo">
            <a:extLst>
              <a:ext uri="{FF2B5EF4-FFF2-40B4-BE49-F238E27FC236}">
                <a16:creationId xmlns:a16="http://schemas.microsoft.com/office/drawing/2014/main" id="{5493109C-6450-1442-F960-75888358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6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Celestial</vt:lpstr>
      <vt:lpstr>PowerPoint Presentation</vt:lpstr>
      <vt:lpstr>Specifikacija projekta</vt:lpstr>
      <vt:lpstr>Funkcionalnosti sistema</vt:lpstr>
      <vt:lpstr>Akteri</vt:lpstr>
      <vt:lpstr>Use-case dijagram</vt:lpstr>
      <vt:lpstr>Dijagram aktivnosti</vt:lpstr>
      <vt:lpstr>Dijagram klasa</vt:lpstr>
      <vt:lpstr>Solid principi</vt:lpstr>
      <vt:lpstr>Solid principi</vt:lpstr>
      <vt:lpstr>Solid principi</vt:lpstr>
      <vt:lpstr>MVC DIJAGRAM </vt:lpstr>
      <vt:lpstr>Dijagram sekvenci</vt:lpstr>
      <vt:lpstr>ERD Dijagram</vt:lpstr>
      <vt:lpstr>Strukturalni patterni</vt:lpstr>
      <vt:lpstr>PowerPoint Presentation</vt:lpstr>
      <vt:lpstr>PowerPoint Presentation</vt:lpstr>
      <vt:lpstr>PowerPoint Presentation</vt:lpstr>
      <vt:lpstr>PowerPoint Presentation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KREACIJSKI PATTERN</vt:lpstr>
      <vt:lpstr>PowerPoint Presentation</vt:lpstr>
      <vt:lpstr>PowerPoint Presentation</vt:lpstr>
      <vt:lpstr>PowerPoint Presentation</vt:lpstr>
      <vt:lpstr>Patterni ponašanja</vt:lpstr>
      <vt:lpstr>PowerPoint Presentation</vt:lpstr>
      <vt:lpstr>PowerPoint Presentation</vt:lpstr>
      <vt:lpstr>PowerPoint Presentation</vt:lpstr>
      <vt:lpstr>PowerPoint Presentation</vt:lpstr>
      <vt:lpstr>Dijagram paketa</vt:lpstr>
      <vt:lpstr>Dijagram komponenti</vt:lpstr>
      <vt:lpstr>Dijagram raspoređivanja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483</cp:revision>
  <dcterms:created xsi:type="dcterms:W3CDTF">2024-05-26T22:51:14Z</dcterms:created>
  <dcterms:modified xsi:type="dcterms:W3CDTF">2024-05-27T00:14:49Z</dcterms:modified>
</cp:coreProperties>
</file>